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257" r:id="rId2"/>
    <p:sldId id="258" r:id="rId3"/>
    <p:sldId id="259" r:id="rId4"/>
    <p:sldId id="260" r:id="rId5"/>
    <p:sldId id="256" r:id="rId6"/>
    <p:sldId id="309"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304" r:id="rId20"/>
    <p:sldId id="274" r:id="rId21"/>
    <p:sldId id="276" r:id="rId22"/>
    <p:sldId id="277" r:id="rId23"/>
    <p:sldId id="279" r:id="rId24"/>
    <p:sldId id="280" r:id="rId25"/>
    <p:sldId id="308" r:id="rId26"/>
    <p:sldId id="275" r:id="rId27"/>
    <p:sldId id="295" r:id="rId28"/>
    <p:sldId id="296" r:id="rId29"/>
    <p:sldId id="303" r:id="rId30"/>
    <p:sldId id="298" r:id="rId31"/>
    <p:sldId id="299" r:id="rId32"/>
    <p:sldId id="300" r:id="rId33"/>
    <p:sldId id="281" r:id="rId34"/>
    <p:sldId id="305" r:id="rId35"/>
    <p:sldId id="307"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71" r:id="rId49"/>
    <p:sldId id="294" r:id="rId50"/>
    <p:sldId id="301" r:id="rId51"/>
    <p:sldId id="306"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94632" autoAdjust="0"/>
  </p:normalViewPr>
  <p:slideViewPr>
    <p:cSldViewPr snapToGrid="0" snapToObjects="1">
      <p:cViewPr varScale="1">
        <p:scale>
          <a:sx n="135" d="100"/>
          <a:sy n="135" d="100"/>
        </p:scale>
        <p:origin x="-1688" y="-120"/>
      </p:cViewPr>
      <p:guideLst>
        <p:guide orient="horz" pos="2160"/>
        <p:guide pos="2880"/>
      </p:guideLst>
    </p:cSldViewPr>
  </p:slideViewPr>
  <p:outlineViewPr>
    <p:cViewPr>
      <p:scale>
        <a:sx n="33" d="100"/>
        <a:sy n="33" d="100"/>
      </p:scale>
      <p:origin x="0" y="83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FE17B7-D677-47B4-B030-E69FC08D0B3D}" type="datetimeFigureOut">
              <a:rPr lang="en-GB" smtClean="0"/>
              <a:t>10-Jun-17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4BF018-B054-442B-9640-811729061DF8}" type="slidenum">
              <a:rPr lang="en-GB" smtClean="0"/>
              <a:t>‹#›</a:t>
            </a:fld>
            <a:endParaRPr lang="en-GB"/>
          </a:p>
        </p:txBody>
      </p:sp>
    </p:spTree>
    <p:extLst>
      <p:ext uri="{BB962C8B-B14F-4D97-AF65-F5344CB8AC3E}">
        <p14:creationId xmlns:p14="http://schemas.microsoft.com/office/powerpoint/2010/main" val="89341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24BF018-B054-442B-9640-811729061DF8}" type="slidenum">
              <a:rPr lang="en-GB" smtClean="0"/>
              <a:t>5</a:t>
            </a:fld>
            <a:endParaRPr lang="en-GB"/>
          </a:p>
        </p:txBody>
      </p:sp>
    </p:spTree>
    <p:extLst>
      <p:ext uri="{BB962C8B-B14F-4D97-AF65-F5344CB8AC3E}">
        <p14:creationId xmlns:p14="http://schemas.microsoft.com/office/powerpoint/2010/main" val="48445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CH"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smtClean="0"/>
              <a:t>Click to edit Master subtitle style</a:t>
            </a:r>
            <a:endParaRPr lang="en-US"/>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902649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3356741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CH"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3174473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smtClean="0"/>
              <a:t>Click to edit Master title style</a:t>
            </a:r>
            <a:endParaRPr lang="en-US"/>
          </a:p>
        </p:txBody>
      </p:sp>
      <p:sp>
        <p:nvSpPr>
          <p:cNvPr id="3" name="Content Placeholder 2"/>
          <p:cNvSpPr>
            <a:spLocks noGrp="1"/>
          </p:cNvSpPr>
          <p:nvPr>
            <p:ph idx="1"/>
          </p:nvPr>
        </p:nvSpPr>
        <p:spPr/>
        <p:txBody>
          <a:bodyPr/>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889655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CH"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CH" smtClean="0"/>
              <a:t>Click to edit Master text styles</a:t>
            </a:r>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884038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5" name="Date Placeholder 4"/>
          <p:cNvSpPr>
            <a:spLocks noGrp="1"/>
          </p:cNvSpPr>
          <p:nvPr>
            <p:ph type="dt" sz="half" idx="10"/>
          </p:nvPr>
        </p:nvSpPr>
        <p:spPr/>
        <p:txBody>
          <a:bodyPr/>
          <a:lstStyle/>
          <a:p>
            <a:r>
              <a:rPr lang="en-US" smtClean="0"/>
              <a:t>AE17-Astronomicial Ada</a:t>
            </a:r>
            <a:endParaRPr lang="en-US"/>
          </a:p>
        </p:txBody>
      </p:sp>
      <p:sp>
        <p:nvSpPr>
          <p:cNvPr id="6" name="Footer Placeholder 5"/>
          <p:cNvSpPr>
            <a:spLocks noGrp="1"/>
          </p:cNvSpPr>
          <p:nvPr>
            <p:ph type="ftr" sz="quarter" idx="11"/>
          </p:nvPr>
        </p:nvSpPr>
        <p:spPr/>
        <p:txBody>
          <a:bodyPr/>
          <a:lstStyle/>
          <a:p>
            <a:r>
              <a:rPr lang="en-US" smtClean="0"/>
              <a:t>White Elephant GmbH</a:t>
            </a:r>
            <a:endParaRPr lang="en-US"/>
          </a:p>
        </p:txBody>
      </p:sp>
      <p:sp>
        <p:nvSpPr>
          <p:cNvPr id="7" name="Slide Number Placeholder 6"/>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245705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CH"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7" name="Date Placeholder 6"/>
          <p:cNvSpPr>
            <a:spLocks noGrp="1"/>
          </p:cNvSpPr>
          <p:nvPr>
            <p:ph type="dt" sz="half" idx="10"/>
          </p:nvPr>
        </p:nvSpPr>
        <p:spPr/>
        <p:txBody>
          <a:bodyPr/>
          <a:lstStyle/>
          <a:p>
            <a:r>
              <a:rPr lang="en-US" smtClean="0"/>
              <a:t>AE17-Astronomicial Ada</a:t>
            </a:r>
            <a:endParaRPr lang="en-US"/>
          </a:p>
        </p:txBody>
      </p:sp>
      <p:sp>
        <p:nvSpPr>
          <p:cNvPr id="8" name="Footer Placeholder 7"/>
          <p:cNvSpPr>
            <a:spLocks noGrp="1"/>
          </p:cNvSpPr>
          <p:nvPr>
            <p:ph type="ftr" sz="quarter" idx="11"/>
          </p:nvPr>
        </p:nvSpPr>
        <p:spPr/>
        <p:txBody>
          <a:bodyPr/>
          <a:lstStyle/>
          <a:p>
            <a:r>
              <a:rPr lang="en-US" smtClean="0"/>
              <a:t>White Elephant GmbH</a:t>
            </a:r>
            <a:endParaRPr lang="en-US"/>
          </a:p>
        </p:txBody>
      </p:sp>
      <p:sp>
        <p:nvSpPr>
          <p:cNvPr id="9" name="Slide Number Placeholder 8"/>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3768774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smtClean="0"/>
              <a:t>Click to edit Master title style</a:t>
            </a:r>
            <a:endParaRPr lang="en-US"/>
          </a:p>
        </p:txBody>
      </p:sp>
      <p:sp>
        <p:nvSpPr>
          <p:cNvPr id="3" name="Date Placeholder 2"/>
          <p:cNvSpPr>
            <a:spLocks noGrp="1"/>
          </p:cNvSpPr>
          <p:nvPr>
            <p:ph type="dt" sz="half" idx="10"/>
          </p:nvPr>
        </p:nvSpPr>
        <p:spPr/>
        <p:txBody>
          <a:bodyPr/>
          <a:lstStyle/>
          <a:p>
            <a:r>
              <a:rPr lang="en-US" smtClean="0"/>
              <a:t>AE17-Astronomicial Ada</a:t>
            </a:r>
            <a:endParaRPr lang="en-US"/>
          </a:p>
        </p:txBody>
      </p:sp>
      <p:sp>
        <p:nvSpPr>
          <p:cNvPr id="4" name="Footer Placeholder 3"/>
          <p:cNvSpPr>
            <a:spLocks noGrp="1"/>
          </p:cNvSpPr>
          <p:nvPr>
            <p:ph type="ftr" sz="quarter" idx="11"/>
          </p:nvPr>
        </p:nvSpPr>
        <p:spPr/>
        <p:txBody>
          <a:bodyPr/>
          <a:lstStyle/>
          <a:p>
            <a:r>
              <a:rPr lang="en-US" smtClean="0"/>
              <a:t>White Elephant GmbH</a:t>
            </a:r>
            <a:endParaRPr lang="en-US"/>
          </a:p>
        </p:txBody>
      </p:sp>
      <p:sp>
        <p:nvSpPr>
          <p:cNvPr id="5" name="Slide Number Placeholder 4"/>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3880253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AE17-Astronomicial Ada</a:t>
            </a:r>
            <a:endParaRPr lang="en-US"/>
          </a:p>
        </p:txBody>
      </p:sp>
      <p:sp>
        <p:nvSpPr>
          <p:cNvPr id="3" name="Footer Placeholder 2"/>
          <p:cNvSpPr>
            <a:spLocks noGrp="1"/>
          </p:cNvSpPr>
          <p:nvPr>
            <p:ph type="ftr" sz="quarter" idx="11"/>
          </p:nvPr>
        </p:nvSpPr>
        <p:spPr/>
        <p:txBody>
          <a:bodyPr/>
          <a:lstStyle/>
          <a:p>
            <a:r>
              <a:rPr lang="en-US" smtClean="0"/>
              <a:t>White Elephant GmbH</a:t>
            </a:r>
            <a:endParaRPr lang="en-US"/>
          </a:p>
        </p:txBody>
      </p:sp>
      <p:sp>
        <p:nvSpPr>
          <p:cNvPr id="4" name="Slide Number Placeholder 3"/>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2050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CH"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smtClean="0"/>
              <a:t>Click to edit Master text styles</a:t>
            </a:r>
          </a:p>
        </p:txBody>
      </p:sp>
      <p:sp>
        <p:nvSpPr>
          <p:cNvPr id="5" name="Date Placeholder 4"/>
          <p:cNvSpPr>
            <a:spLocks noGrp="1"/>
          </p:cNvSpPr>
          <p:nvPr>
            <p:ph type="dt" sz="half" idx="10"/>
          </p:nvPr>
        </p:nvSpPr>
        <p:spPr/>
        <p:txBody>
          <a:bodyPr/>
          <a:lstStyle/>
          <a:p>
            <a:r>
              <a:rPr lang="en-US" smtClean="0"/>
              <a:t>AE17-Astronomicial Ada</a:t>
            </a:r>
            <a:endParaRPr lang="en-US"/>
          </a:p>
        </p:txBody>
      </p:sp>
      <p:sp>
        <p:nvSpPr>
          <p:cNvPr id="6" name="Footer Placeholder 5"/>
          <p:cNvSpPr>
            <a:spLocks noGrp="1"/>
          </p:cNvSpPr>
          <p:nvPr>
            <p:ph type="ftr" sz="quarter" idx="11"/>
          </p:nvPr>
        </p:nvSpPr>
        <p:spPr/>
        <p:txBody>
          <a:bodyPr/>
          <a:lstStyle/>
          <a:p>
            <a:r>
              <a:rPr lang="en-US" smtClean="0"/>
              <a:t>White Elephant GmbH</a:t>
            </a:r>
            <a:endParaRPr lang="en-US"/>
          </a:p>
        </p:txBody>
      </p:sp>
      <p:sp>
        <p:nvSpPr>
          <p:cNvPr id="7" name="Slide Number Placeholder 6"/>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3995367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CH"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smtClean="0"/>
              <a:t>Click to edit Master text styles</a:t>
            </a:r>
          </a:p>
        </p:txBody>
      </p:sp>
      <p:sp>
        <p:nvSpPr>
          <p:cNvPr id="5" name="Date Placeholder 4"/>
          <p:cNvSpPr>
            <a:spLocks noGrp="1"/>
          </p:cNvSpPr>
          <p:nvPr>
            <p:ph type="dt" sz="half" idx="10"/>
          </p:nvPr>
        </p:nvSpPr>
        <p:spPr/>
        <p:txBody>
          <a:bodyPr/>
          <a:lstStyle/>
          <a:p>
            <a:r>
              <a:rPr lang="en-US" smtClean="0"/>
              <a:t>AE17-Astronomicial Ada</a:t>
            </a:r>
            <a:endParaRPr lang="en-US"/>
          </a:p>
        </p:txBody>
      </p:sp>
      <p:sp>
        <p:nvSpPr>
          <p:cNvPr id="6" name="Footer Placeholder 5"/>
          <p:cNvSpPr>
            <a:spLocks noGrp="1"/>
          </p:cNvSpPr>
          <p:nvPr>
            <p:ph type="ftr" sz="quarter" idx="11"/>
          </p:nvPr>
        </p:nvSpPr>
        <p:spPr/>
        <p:txBody>
          <a:bodyPr/>
          <a:lstStyle/>
          <a:p>
            <a:r>
              <a:rPr lang="en-US" smtClean="0"/>
              <a:t>White Elephant GmbH</a:t>
            </a:r>
            <a:endParaRPr lang="en-US"/>
          </a:p>
        </p:txBody>
      </p:sp>
      <p:sp>
        <p:nvSpPr>
          <p:cNvPr id="7" name="Slide Number Placeholder 6"/>
          <p:cNvSpPr>
            <a:spLocks noGrp="1"/>
          </p:cNvSpPr>
          <p:nvPr>
            <p:ph type="sldNum" sz="quarter" idx="12"/>
          </p:nvPr>
        </p:nvSpPr>
        <p:spPr/>
        <p:txBody>
          <a:bodyPr/>
          <a:lstStyle/>
          <a:p>
            <a:fld id="{DD1D39BB-9209-C24A-862A-9F342DE0CBB3}" type="slidenum">
              <a:rPr lang="en-US" smtClean="0"/>
              <a:t>‹#›</a:t>
            </a:fld>
            <a:endParaRPr lang="en-US"/>
          </a:p>
        </p:txBody>
      </p:sp>
    </p:spTree>
    <p:extLst>
      <p:ext uri="{BB962C8B-B14F-4D97-AF65-F5344CB8AC3E}">
        <p14:creationId xmlns:p14="http://schemas.microsoft.com/office/powerpoint/2010/main" val="34391731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CH"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AE17-Astronomicial Ada</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White Elephant GmbH</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1D39BB-9209-C24A-862A-9F342DE0CBB3}" type="slidenum">
              <a:rPr lang="en-US" smtClean="0"/>
              <a:t>‹#›</a:t>
            </a:fld>
            <a:endParaRPr lang="en-US"/>
          </a:p>
        </p:txBody>
      </p:sp>
    </p:spTree>
    <p:extLst>
      <p:ext uri="{BB962C8B-B14F-4D97-AF65-F5344CB8AC3E}">
        <p14:creationId xmlns:p14="http://schemas.microsoft.com/office/powerpoint/2010/main" val="4091285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738" y="1192377"/>
            <a:ext cx="7772400" cy="1470025"/>
          </a:xfrm>
        </p:spPr>
        <p:txBody>
          <a:bodyPr/>
          <a:lstStyle/>
          <a:p>
            <a:r>
              <a:rPr lang="en-US" dirty="0" smtClean="0"/>
              <a:t>Astronomical Ada</a:t>
            </a:r>
            <a:endParaRPr lang="en-GB" dirty="0"/>
          </a:p>
        </p:txBody>
      </p:sp>
      <p:sp>
        <p:nvSpPr>
          <p:cNvPr id="3" name="Subtitle 2"/>
          <p:cNvSpPr>
            <a:spLocks noGrp="1"/>
          </p:cNvSpPr>
          <p:nvPr>
            <p:ph type="subTitle" idx="1"/>
          </p:nvPr>
        </p:nvSpPr>
        <p:spPr>
          <a:xfrm>
            <a:off x="1371600" y="2940270"/>
            <a:ext cx="6400800" cy="1994338"/>
          </a:xfrm>
        </p:spPr>
        <p:txBody>
          <a:bodyPr/>
          <a:lstStyle/>
          <a:p>
            <a:r>
              <a:rPr lang="en-US" dirty="0" smtClean="0"/>
              <a:t>Industrial Presentation</a:t>
            </a:r>
          </a:p>
          <a:p>
            <a:r>
              <a:rPr lang="en-US" dirty="0" smtClean="0"/>
              <a:t>Ada-Europe 2017 </a:t>
            </a:r>
          </a:p>
          <a:p>
            <a:r>
              <a:rPr lang="en-US" dirty="0" smtClean="0"/>
              <a:t>White Elephant GmbH</a:t>
            </a:r>
            <a:endParaRPr lang="en-GB" dirty="0"/>
          </a:p>
        </p:txBody>
      </p:sp>
      <p:sp>
        <p:nvSpPr>
          <p:cNvPr id="4" name="Date Placeholder 3"/>
          <p:cNvSpPr>
            <a:spLocks noGrp="1"/>
          </p:cNvSpPr>
          <p:nvPr>
            <p:ph type="dt" sz="half" idx="10"/>
          </p:nvPr>
        </p:nvSpPr>
        <p:spPr/>
        <p:txBody>
          <a:bodyPr/>
          <a:lstStyle/>
          <a:p>
            <a:r>
              <a:rPr lang="en-US" dirty="0" smtClean="0"/>
              <a:t>AE17-Astronomicial Ada</a:t>
            </a:r>
            <a:endParaRPr lang="en-US" dirty="0"/>
          </a:p>
        </p:txBody>
      </p:sp>
      <p:sp>
        <p:nvSpPr>
          <p:cNvPr id="5" name="Footer Placeholder 4"/>
          <p:cNvSpPr>
            <a:spLocks noGrp="1"/>
          </p:cNvSpPr>
          <p:nvPr>
            <p:ph type="ftr" sz="quarter" idx="11"/>
          </p:nvPr>
        </p:nvSpPr>
        <p:spPr/>
        <p:txBody>
          <a:bodyPr/>
          <a:lstStyle/>
          <a:p>
            <a:r>
              <a:rPr lang="en-US" dirty="0" smtClean="0"/>
              <a:t>White Elephant GmbH</a:t>
            </a:r>
            <a:endParaRPr lang="en-US" dirty="0"/>
          </a:p>
        </p:txBody>
      </p:sp>
      <p:sp>
        <p:nvSpPr>
          <p:cNvPr id="6" name="Slide Number Placeholder 5"/>
          <p:cNvSpPr>
            <a:spLocks noGrp="1"/>
          </p:cNvSpPr>
          <p:nvPr>
            <p:ph type="sldNum" sz="quarter" idx="12"/>
          </p:nvPr>
        </p:nvSpPr>
        <p:spPr/>
        <p:txBody>
          <a:bodyPr/>
          <a:lstStyle/>
          <a:p>
            <a:fld id="{DD1D39BB-9209-C24A-862A-9F342DE0CBB3}" type="slidenum">
              <a:rPr lang="en-US" smtClean="0"/>
              <a:t>1</a:t>
            </a:fld>
            <a:endParaRPr lang="en-US" dirty="0"/>
          </a:p>
        </p:txBody>
      </p:sp>
    </p:spTree>
    <p:extLst>
      <p:ext uri="{BB962C8B-B14F-4D97-AF65-F5344CB8AC3E}">
        <p14:creationId xmlns:p14="http://schemas.microsoft.com/office/powerpoint/2010/main" val="1122591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areas of concern:</a:t>
            </a:r>
            <a:endParaRPr lang="en-GB" dirty="0"/>
          </a:p>
        </p:txBody>
      </p:sp>
      <p:sp>
        <p:nvSpPr>
          <p:cNvPr id="3" name="Content Placeholder 2"/>
          <p:cNvSpPr>
            <a:spLocks noGrp="1"/>
          </p:cNvSpPr>
          <p:nvPr>
            <p:ph idx="1"/>
          </p:nvPr>
        </p:nvSpPr>
        <p:spPr>
          <a:xfrm>
            <a:off x="457200" y="1600201"/>
            <a:ext cx="8229600" cy="3187460"/>
          </a:xfrm>
        </p:spPr>
        <p:txBody>
          <a:bodyPr/>
          <a:lstStyle/>
          <a:p>
            <a:pPr marL="514350" indent="-514350">
              <a:buFont typeface="+mj-lt"/>
              <a:buAutoNum type="arabicPeriod"/>
            </a:pPr>
            <a:r>
              <a:rPr lang="en-US" dirty="0" smtClean="0"/>
              <a:t>Accessing the star database</a:t>
            </a:r>
          </a:p>
          <a:p>
            <a:pPr marL="514350" indent="-514350">
              <a:buFont typeface="+mj-lt"/>
              <a:buAutoNum type="arabicPeriod"/>
            </a:pPr>
            <a:r>
              <a:rPr lang="en-US" dirty="0" smtClean="0"/>
              <a:t>GUI</a:t>
            </a:r>
          </a:p>
          <a:p>
            <a:pPr marL="514350" indent="-514350">
              <a:buFont typeface="+mj-lt"/>
              <a:buAutoNum type="arabicPeriod"/>
            </a:pPr>
            <a:r>
              <a:rPr lang="en-US" dirty="0" smtClean="0"/>
              <a:t>UDP/IP communication with motor controller</a:t>
            </a:r>
          </a:p>
          <a:p>
            <a:pPr marL="514350" indent="-514350">
              <a:buFont typeface="+mj-lt"/>
              <a:buAutoNum type="arabicPeriod"/>
            </a:pPr>
            <a:r>
              <a:rPr lang="en-US" dirty="0" smtClean="0"/>
              <a:t>TCP/IP communication with </a:t>
            </a:r>
            <a:r>
              <a:rPr lang="en-US" dirty="0" err="1" smtClean="0"/>
              <a:t>Stellarium</a:t>
            </a:r>
            <a:endParaRPr lang="en-US" dirty="0" smtClean="0"/>
          </a:p>
          <a:p>
            <a:pPr marL="514350" indent="-514350">
              <a:buFont typeface="+mj-lt"/>
              <a:buAutoNum type="arabicPeriod"/>
            </a:pPr>
            <a:r>
              <a:rPr lang="en-US" dirty="0" smtClean="0"/>
              <a:t>Other OS specific difficulties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10</a:t>
            </a:fld>
            <a:endParaRPr lang="en-US"/>
          </a:p>
        </p:txBody>
      </p:sp>
    </p:spTree>
    <p:extLst>
      <p:ext uri="{BB962C8B-B14F-4D97-AF65-F5344CB8AC3E}">
        <p14:creationId xmlns:p14="http://schemas.microsoft.com/office/powerpoint/2010/main" val="14318119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Accessing the star database</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11</a:t>
            </a:fld>
            <a:endParaRPr lang="en-US"/>
          </a:p>
        </p:txBody>
      </p:sp>
      <p:sp>
        <p:nvSpPr>
          <p:cNvPr id="8" name="Title 1"/>
          <p:cNvSpPr txBox="1">
            <a:spLocks/>
          </p:cNvSpPr>
          <p:nvPr/>
        </p:nvSpPr>
        <p:spPr>
          <a:xfrm>
            <a:off x="414068" y="1460404"/>
            <a:ext cx="8229600" cy="1143000"/>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tx2">
                    <a:lumMod val="60000"/>
                    <a:lumOff val="40000"/>
                  </a:schemeClr>
                </a:solidFill>
              </a:rPr>
              <a:t>SIMBAD is vast (&gt;9’000’000 entries)</a:t>
            </a:r>
            <a:endParaRPr lang="en-GB" dirty="0">
              <a:solidFill>
                <a:schemeClr val="tx2">
                  <a:lumMod val="60000"/>
                  <a:lumOff val="40000"/>
                </a:schemeClr>
              </a:solidFill>
            </a:endParaRPr>
          </a:p>
        </p:txBody>
      </p:sp>
      <p:sp>
        <p:nvSpPr>
          <p:cNvPr id="10" name="Title 1"/>
          <p:cNvSpPr txBox="1">
            <a:spLocks/>
          </p:cNvSpPr>
          <p:nvPr/>
        </p:nvSpPr>
        <p:spPr>
          <a:xfrm>
            <a:off x="414068" y="2603404"/>
            <a:ext cx="8229600" cy="3190424"/>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accent3">
                    <a:lumMod val="75000"/>
                  </a:schemeClr>
                </a:solidFill>
              </a:rPr>
              <a:t>However most objects cannot be seen by amateurs or are of little interest.</a:t>
            </a:r>
          </a:p>
          <a:p>
            <a:r>
              <a:rPr lang="en-US" dirty="0" smtClean="0">
                <a:solidFill>
                  <a:schemeClr val="accent3">
                    <a:lumMod val="75000"/>
                  </a:schemeClr>
                </a:solidFill>
              </a:rPr>
              <a:t>This reduces the amount of data entries down to around 20’000 entries</a:t>
            </a:r>
            <a:endParaRPr lang="en-GB" dirty="0">
              <a:solidFill>
                <a:schemeClr val="accent3">
                  <a:lumMod val="75000"/>
                </a:schemeClr>
              </a:solidFill>
            </a:endParaRPr>
          </a:p>
        </p:txBody>
      </p:sp>
    </p:spTree>
    <p:extLst>
      <p:ext uri="{BB962C8B-B14F-4D97-AF65-F5344CB8AC3E}">
        <p14:creationId xmlns:p14="http://schemas.microsoft.com/office/powerpoint/2010/main" val="7347735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12</a:t>
            </a:fld>
            <a:endParaRPr lang="en-US"/>
          </a:p>
        </p:txBody>
      </p:sp>
      <p:sp>
        <p:nvSpPr>
          <p:cNvPr id="7" name="Title 1"/>
          <p:cNvSpPr txBox="1">
            <a:spLocks/>
          </p:cNvSpPr>
          <p:nvPr/>
        </p:nvSpPr>
        <p:spPr>
          <a:xfrm>
            <a:off x="457200" y="740762"/>
            <a:ext cx="8229600" cy="102092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Stars do come and go but…</a:t>
            </a:r>
          </a:p>
        </p:txBody>
      </p:sp>
      <p:sp>
        <p:nvSpPr>
          <p:cNvPr id="8" name="Title 1"/>
          <p:cNvSpPr txBox="1">
            <a:spLocks/>
          </p:cNvSpPr>
          <p:nvPr/>
        </p:nvSpPr>
        <p:spPr>
          <a:xfrm>
            <a:off x="402021" y="1907629"/>
            <a:ext cx="8229600" cy="1560786"/>
          </a:xfrm>
          <a:prstGeom prst="rect">
            <a:avLst/>
          </a:prstGeom>
        </p:spPr>
        <p:txBody>
          <a:bodyPr vert="horz" lIns="91440" tIns="45720" rIns="91440" bIns="45720" rtlCol="0" anchor="ctr">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tx2">
                    <a:lumMod val="60000"/>
                    <a:lumOff val="40000"/>
                  </a:schemeClr>
                </a:solidFill>
              </a:rPr>
              <a:t>Compared with the human lifespan, the night sky is relatively static</a:t>
            </a:r>
            <a:r>
              <a:rPr lang="en-US" dirty="0" smtClean="0"/>
              <a:t> </a:t>
            </a:r>
            <a:endParaRPr lang="en-GB" dirty="0"/>
          </a:p>
        </p:txBody>
      </p:sp>
      <p:sp>
        <p:nvSpPr>
          <p:cNvPr id="9" name="Title 1"/>
          <p:cNvSpPr txBox="1">
            <a:spLocks/>
          </p:cNvSpPr>
          <p:nvPr/>
        </p:nvSpPr>
        <p:spPr>
          <a:xfrm>
            <a:off x="457200" y="3673366"/>
            <a:ext cx="8229600" cy="2049299"/>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accent3">
                    <a:lumMod val="75000"/>
                  </a:schemeClr>
                </a:solidFill>
              </a:rPr>
              <a:t>So we solved the database portability problem by not having a database!</a:t>
            </a:r>
            <a:endParaRPr lang="en-GB" dirty="0">
              <a:solidFill>
                <a:schemeClr val="accent3">
                  <a:lumMod val="75000"/>
                </a:schemeClr>
              </a:solidFill>
            </a:endParaRPr>
          </a:p>
        </p:txBody>
      </p:sp>
    </p:spTree>
    <p:extLst>
      <p:ext uri="{BB962C8B-B14F-4D97-AF65-F5344CB8AC3E}">
        <p14:creationId xmlns:p14="http://schemas.microsoft.com/office/powerpoint/2010/main" val="20843784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13</a:t>
            </a:fld>
            <a:endParaRPr lang="en-US"/>
          </a:p>
        </p:txBody>
      </p:sp>
      <p:sp>
        <p:nvSpPr>
          <p:cNvPr id="7" name="Title 1"/>
          <p:cNvSpPr txBox="1">
            <a:spLocks/>
          </p:cNvSpPr>
          <p:nvPr/>
        </p:nvSpPr>
        <p:spPr>
          <a:xfrm>
            <a:off x="457200" y="3996558"/>
            <a:ext cx="8229600" cy="150538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solidFill>
                  <a:schemeClr val="tx2">
                    <a:lumMod val="60000"/>
                    <a:lumOff val="40000"/>
                  </a:schemeClr>
                </a:solidFill>
              </a:rPr>
              <a:t>This constant is then compiled and linked into the </a:t>
            </a:r>
            <a:r>
              <a:rPr lang="en-US" dirty="0" err="1" smtClean="0">
                <a:solidFill>
                  <a:schemeClr val="tx2">
                    <a:lumMod val="60000"/>
                    <a:lumOff val="40000"/>
                  </a:schemeClr>
                </a:solidFill>
              </a:rPr>
              <a:t>StarTrack</a:t>
            </a:r>
            <a:r>
              <a:rPr lang="en-US" dirty="0" smtClean="0">
                <a:solidFill>
                  <a:schemeClr val="tx2">
                    <a:lumMod val="60000"/>
                    <a:lumOff val="40000"/>
                  </a:schemeClr>
                </a:solidFill>
              </a:rPr>
              <a:t> program</a:t>
            </a:r>
            <a:endParaRPr lang="en-GB" dirty="0">
              <a:solidFill>
                <a:schemeClr val="tx2">
                  <a:lumMod val="60000"/>
                  <a:lumOff val="40000"/>
                </a:schemeClr>
              </a:solidFill>
            </a:endParaRPr>
          </a:p>
        </p:txBody>
      </p:sp>
      <p:sp>
        <p:nvSpPr>
          <p:cNvPr id="9" name="Title 1"/>
          <p:cNvSpPr txBox="1">
            <a:spLocks/>
          </p:cNvSpPr>
          <p:nvPr/>
        </p:nvSpPr>
        <p:spPr>
          <a:xfrm>
            <a:off x="402020" y="638285"/>
            <a:ext cx="8229600" cy="2972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Instead we wrote a program</a:t>
            </a:r>
            <a:br>
              <a:rPr lang="en-US" dirty="0" smtClean="0"/>
            </a:br>
            <a:r>
              <a:rPr lang="en-US" dirty="0" smtClean="0"/>
              <a:t> (of course in Ada)</a:t>
            </a:r>
          </a:p>
          <a:p>
            <a:r>
              <a:rPr lang="en-US" dirty="0"/>
              <a:t>t</a:t>
            </a:r>
            <a:r>
              <a:rPr lang="en-US" dirty="0" smtClean="0"/>
              <a:t>o convert the SIMBAD data into a very large structured constant</a:t>
            </a:r>
            <a:endParaRPr lang="en-GB" dirty="0"/>
          </a:p>
        </p:txBody>
      </p:sp>
    </p:spTree>
    <p:extLst>
      <p:ext uri="{BB962C8B-B14F-4D97-AF65-F5344CB8AC3E}">
        <p14:creationId xmlns:p14="http://schemas.microsoft.com/office/powerpoint/2010/main" val="18391980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GB" dirty="0"/>
          </a:p>
        </p:txBody>
      </p:sp>
      <p:sp>
        <p:nvSpPr>
          <p:cNvPr id="3" name="Content Placeholder 2"/>
          <p:cNvSpPr>
            <a:spLocks noGrp="1"/>
          </p:cNvSpPr>
          <p:nvPr>
            <p:ph idx="1"/>
          </p:nvPr>
        </p:nvSpPr>
        <p:spPr>
          <a:xfrm>
            <a:off x="457200" y="1600200"/>
            <a:ext cx="8229600" cy="1919377"/>
          </a:xfrm>
        </p:spPr>
        <p:txBody>
          <a:bodyPr/>
          <a:lstStyle/>
          <a:p>
            <a:r>
              <a:rPr lang="en-US" dirty="0" smtClean="0"/>
              <a:t>Faster</a:t>
            </a:r>
          </a:p>
          <a:p>
            <a:r>
              <a:rPr lang="en-US" dirty="0" smtClean="0"/>
              <a:t>No external file (that can be </a:t>
            </a:r>
            <a:r>
              <a:rPr lang="en-US" smtClean="0"/>
              <a:t>lost or </a:t>
            </a:r>
            <a:r>
              <a:rPr lang="en-US" dirty="0" smtClean="0"/>
              <a:t>corrupted)</a:t>
            </a:r>
          </a:p>
          <a:p>
            <a:r>
              <a:rPr lang="en-US" dirty="0" smtClean="0"/>
              <a:t>OS Independent</a:t>
            </a:r>
          </a:p>
          <a:p>
            <a:endParaRPr lang="en-US" dirty="0" smtClean="0"/>
          </a:p>
          <a:p>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14</a:t>
            </a:fld>
            <a:endParaRPr lang="en-US"/>
          </a:p>
        </p:txBody>
      </p:sp>
    </p:spTree>
    <p:extLst>
      <p:ext uri="{BB962C8B-B14F-4D97-AF65-F5344CB8AC3E}">
        <p14:creationId xmlns:p14="http://schemas.microsoft.com/office/powerpoint/2010/main" val="10570202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GUI</a:t>
            </a:r>
            <a:endParaRPr lang="en-GB" dirty="0"/>
          </a:p>
        </p:txBody>
      </p:sp>
      <p:sp>
        <p:nvSpPr>
          <p:cNvPr id="3" name="Content Placeholder 2"/>
          <p:cNvSpPr>
            <a:spLocks noGrp="1"/>
          </p:cNvSpPr>
          <p:nvPr>
            <p:ph idx="1"/>
          </p:nvPr>
        </p:nvSpPr>
        <p:spPr>
          <a:xfrm>
            <a:off x="457200" y="1600200"/>
            <a:ext cx="8229600" cy="1703717"/>
          </a:xfrm>
        </p:spPr>
        <p:txBody>
          <a:bodyPr/>
          <a:lstStyle/>
          <a:p>
            <a:pPr marL="0" indent="0">
              <a:buNone/>
            </a:pPr>
            <a:r>
              <a:rPr lang="en-US" dirty="0"/>
              <a:t>W</a:t>
            </a:r>
            <a:r>
              <a:rPr lang="en-US" dirty="0" smtClean="0"/>
              <a:t>ritten using a package that provides a simple interface to create and manipulate common graphical objects.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15</a:t>
            </a:fld>
            <a:endParaRPr lang="en-US"/>
          </a:p>
        </p:txBody>
      </p:sp>
      <p:sp>
        <p:nvSpPr>
          <p:cNvPr id="7" name="Content Placeholder 2"/>
          <p:cNvSpPr txBox="1">
            <a:spLocks/>
          </p:cNvSpPr>
          <p:nvPr/>
        </p:nvSpPr>
        <p:spPr>
          <a:xfrm>
            <a:off x="457200" y="3394495"/>
            <a:ext cx="8229600" cy="12292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tx2">
                    <a:lumMod val="60000"/>
                    <a:lumOff val="40000"/>
                  </a:schemeClr>
                </a:solidFill>
              </a:rPr>
              <a:t>Originally implemented using direct calls to the Windows API</a:t>
            </a:r>
            <a:endParaRPr lang="en-GB" dirty="0">
              <a:solidFill>
                <a:schemeClr val="tx2">
                  <a:lumMod val="60000"/>
                  <a:lumOff val="40000"/>
                </a:schemeClr>
              </a:solidFill>
            </a:endParaRPr>
          </a:p>
        </p:txBody>
      </p:sp>
      <p:sp>
        <p:nvSpPr>
          <p:cNvPr id="8" name="Content Placeholder 2"/>
          <p:cNvSpPr txBox="1">
            <a:spLocks/>
          </p:cNvSpPr>
          <p:nvPr/>
        </p:nvSpPr>
        <p:spPr>
          <a:xfrm>
            <a:off x="457200" y="4679833"/>
            <a:ext cx="8229600" cy="12292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accent3">
                    <a:lumMod val="75000"/>
                  </a:schemeClr>
                </a:solidFill>
              </a:rPr>
              <a:t>So all we had to do was re-implement the implementation.</a:t>
            </a:r>
            <a:endParaRPr lang="en-GB" dirty="0">
              <a:solidFill>
                <a:schemeClr val="accent3">
                  <a:lumMod val="75000"/>
                </a:schemeClr>
              </a:solidFill>
            </a:endParaRPr>
          </a:p>
        </p:txBody>
      </p:sp>
    </p:spTree>
    <p:extLst>
      <p:ext uri="{BB962C8B-B14F-4D97-AF65-F5344CB8AC3E}">
        <p14:creationId xmlns:p14="http://schemas.microsoft.com/office/powerpoint/2010/main" val="30094333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16</a:t>
            </a:fld>
            <a:endParaRPr lang="en-US"/>
          </a:p>
        </p:txBody>
      </p:sp>
      <p:sp>
        <p:nvSpPr>
          <p:cNvPr id="7" name="Content Placeholder 2"/>
          <p:cNvSpPr>
            <a:spLocks noGrp="1"/>
          </p:cNvSpPr>
          <p:nvPr>
            <p:ph idx="1"/>
          </p:nvPr>
        </p:nvSpPr>
        <p:spPr>
          <a:xfrm>
            <a:off x="457200" y="1600201"/>
            <a:ext cx="8229600" cy="931653"/>
          </a:xfrm>
        </p:spPr>
        <p:txBody>
          <a:bodyPr>
            <a:normAutofit fontScale="92500" lnSpcReduction="10000"/>
          </a:bodyPr>
          <a:lstStyle/>
          <a:p>
            <a:pPr marL="0" indent="0">
              <a:buNone/>
            </a:pPr>
            <a:r>
              <a:rPr lang="en-US" dirty="0" smtClean="0"/>
              <a:t>We chose to re-implement our GUI package</a:t>
            </a:r>
            <a:br>
              <a:rPr lang="en-US" dirty="0" smtClean="0"/>
            </a:br>
            <a:r>
              <a:rPr lang="en-US" dirty="0" smtClean="0"/>
              <a:t>based on </a:t>
            </a:r>
            <a:r>
              <a:rPr lang="en-US" dirty="0" err="1" smtClean="0"/>
              <a:t>Gtk</a:t>
            </a:r>
            <a:endParaRPr lang="en-GB" dirty="0"/>
          </a:p>
        </p:txBody>
      </p:sp>
      <p:sp>
        <p:nvSpPr>
          <p:cNvPr id="8" name="Content Placeholder 2"/>
          <p:cNvSpPr txBox="1">
            <a:spLocks/>
          </p:cNvSpPr>
          <p:nvPr/>
        </p:nvSpPr>
        <p:spPr>
          <a:xfrm>
            <a:off x="457199" y="3825816"/>
            <a:ext cx="8298611" cy="72030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a:t>a</a:t>
            </a:r>
            <a:r>
              <a:rPr lang="en-US" dirty="0" smtClean="0"/>
              <a:t>nd Ada Bindings were available.</a:t>
            </a:r>
            <a:endParaRPr lang="en-GB" dirty="0"/>
          </a:p>
        </p:txBody>
      </p:sp>
      <p:sp>
        <p:nvSpPr>
          <p:cNvPr id="9" name="Content Placeholder 2"/>
          <p:cNvSpPr txBox="1">
            <a:spLocks/>
          </p:cNvSpPr>
          <p:nvPr/>
        </p:nvSpPr>
        <p:spPr>
          <a:xfrm>
            <a:off x="457200" y="763438"/>
            <a:ext cx="8229600" cy="72030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t>Surprisingly easy to do.</a:t>
            </a:r>
            <a:endParaRPr lang="en-GB" dirty="0"/>
          </a:p>
        </p:txBody>
      </p:sp>
      <p:sp>
        <p:nvSpPr>
          <p:cNvPr id="10" name="Content Placeholder 2"/>
          <p:cNvSpPr txBox="1">
            <a:spLocks/>
          </p:cNvSpPr>
          <p:nvPr/>
        </p:nvSpPr>
        <p:spPr>
          <a:xfrm>
            <a:off x="457199" y="2531854"/>
            <a:ext cx="8160589" cy="116887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a:t>b</a:t>
            </a:r>
            <a:r>
              <a:rPr lang="en-US" dirty="0" smtClean="0"/>
              <a:t>ecause it was available on all the target platforms </a:t>
            </a:r>
            <a:endParaRPr lang="en-GB" dirty="0"/>
          </a:p>
        </p:txBody>
      </p:sp>
    </p:spTree>
    <p:extLst>
      <p:ext uri="{BB962C8B-B14F-4D97-AF65-F5344CB8AC3E}">
        <p14:creationId xmlns:p14="http://schemas.microsoft.com/office/powerpoint/2010/main" val="33631247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17</a:t>
            </a:fld>
            <a:endParaRPr lang="en-US"/>
          </a:p>
        </p:txBody>
      </p:sp>
      <p:sp>
        <p:nvSpPr>
          <p:cNvPr id="7" name="Content Placeholder 2"/>
          <p:cNvSpPr>
            <a:spLocks noGrp="1"/>
          </p:cNvSpPr>
          <p:nvPr>
            <p:ph idx="1"/>
          </p:nvPr>
        </p:nvSpPr>
        <p:spPr>
          <a:xfrm>
            <a:off x="457200" y="1600201"/>
            <a:ext cx="8229600" cy="772064"/>
          </a:xfrm>
        </p:spPr>
        <p:txBody>
          <a:bodyPr>
            <a:normAutofit/>
          </a:bodyPr>
          <a:lstStyle/>
          <a:p>
            <a:pPr marL="0" indent="0">
              <a:buNone/>
            </a:pPr>
            <a:r>
              <a:rPr lang="en-US" dirty="0"/>
              <a:t>Windows API not task safe.</a:t>
            </a:r>
            <a:endParaRPr lang="en-GB" dirty="0"/>
          </a:p>
        </p:txBody>
      </p:sp>
      <p:sp>
        <p:nvSpPr>
          <p:cNvPr id="8" name="Content Placeholder 2"/>
          <p:cNvSpPr txBox="1">
            <a:spLocks/>
          </p:cNvSpPr>
          <p:nvPr/>
        </p:nvSpPr>
        <p:spPr>
          <a:xfrm>
            <a:off x="457200" y="2626743"/>
            <a:ext cx="8229600" cy="104810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t>So use protected objects to prevent concurrent API calls</a:t>
            </a:r>
            <a:endParaRPr lang="en-GB" dirty="0"/>
          </a:p>
          <a:p>
            <a:pPr marL="0" indent="0">
              <a:buFont typeface="Arial"/>
              <a:buNone/>
            </a:pPr>
            <a:endParaRPr lang="en-GB" dirty="0"/>
          </a:p>
        </p:txBody>
      </p:sp>
      <p:sp>
        <p:nvSpPr>
          <p:cNvPr id="9" name="Content Placeholder 2"/>
          <p:cNvSpPr txBox="1">
            <a:spLocks/>
          </p:cNvSpPr>
          <p:nvPr/>
        </p:nvSpPr>
        <p:spPr>
          <a:xfrm>
            <a:off x="457200" y="3860322"/>
            <a:ext cx="8229600" cy="116887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t>and </a:t>
            </a:r>
            <a:r>
              <a:rPr lang="en-US" dirty="0"/>
              <a:t>an Ada task to process the Windows message loop.</a:t>
            </a:r>
            <a:endParaRPr lang="en-GB" dirty="0"/>
          </a:p>
        </p:txBody>
      </p:sp>
    </p:spTree>
    <p:extLst>
      <p:ext uri="{BB962C8B-B14F-4D97-AF65-F5344CB8AC3E}">
        <p14:creationId xmlns:p14="http://schemas.microsoft.com/office/powerpoint/2010/main" val="5928992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Gtk</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18</a:t>
            </a:fld>
            <a:endParaRPr lang="en-US"/>
          </a:p>
        </p:txBody>
      </p:sp>
      <p:sp>
        <p:nvSpPr>
          <p:cNvPr id="8" name="Content Placeholder 2"/>
          <p:cNvSpPr>
            <a:spLocks noGrp="1"/>
          </p:cNvSpPr>
          <p:nvPr>
            <p:ph idx="1"/>
          </p:nvPr>
        </p:nvSpPr>
        <p:spPr>
          <a:xfrm>
            <a:off x="457200" y="1194759"/>
            <a:ext cx="8229600" cy="1272395"/>
          </a:xfrm>
        </p:spPr>
        <p:txBody>
          <a:bodyPr>
            <a:normAutofit fontScale="92500"/>
          </a:bodyPr>
          <a:lstStyle/>
          <a:p>
            <a:pPr marL="0" indent="0">
              <a:buNone/>
            </a:pPr>
            <a:r>
              <a:rPr lang="en-US" dirty="0" smtClean="0"/>
              <a:t>Restriction:</a:t>
            </a:r>
          </a:p>
          <a:p>
            <a:pPr marL="0" indent="0">
              <a:buNone/>
            </a:pPr>
            <a:r>
              <a:rPr lang="en-US" dirty="0" smtClean="0"/>
              <a:t>All </a:t>
            </a:r>
            <a:r>
              <a:rPr lang="en-US" dirty="0" err="1" smtClean="0"/>
              <a:t>Gtk</a:t>
            </a:r>
            <a:r>
              <a:rPr lang="en-US" dirty="0" smtClean="0"/>
              <a:t> calls </a:t>
            </a:r>
            <a:r>
              <a:rPr lang="en-US" dirty="0" smtClean="0">
                <a:solidFill>
                  <a:srgbClr val="FF0000"/>
                </a:solidFill>
              </a:rPr>
              <a:t>MUST</a:t>
            </a:r>
            <a:r>
              <a:rPr lang="en-US" dirty="0" smtClean="0"/>
              <a:t> be executed from the </a:t>
            </a:r>
            <a:r>
              <a:rPr lang="en-US" dirty="0" smtClean="0">
                <a:solidFill>
                  <a:srgbClr val="FF0000"/>
                </a:solidFill>
              </a:rPr>
              <a:t>SAME</a:t>
            </a:r>
            <a:r>
              <a:rPr lang="en-US" dirty="0" smtClean="0"/>
              <a:t> task</a:t>
            </a:r>
            <a:endParaRPr lang="en-GB" dirty="0"/>
          </a:p>
        </p:txBody>
      </p:sp>
      <p:sp>
        <p:nvSpPr>
          <p:cNvPr id="13" name="Content Placeholder 2"/>
          <p:cNvSpPr txBox="1">
            <a:spLocks/>
          </p:cNvSpPr>
          <p:nvPr/>
        </p:nvSpPr>
        <p:spPr>
          <a:xfrm>
            <a:off x="456825" y="2378366"/>
            <a:ext cx="8229600" cy="63886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t>Solved using Ada:</a:t>
            </a:r>
          </a:p>
        </p:txBody>
      </p:sp>
      <p:sp>
        <p:nvSpPr>
          <p:cNvPr id="14" name="Content Placeholder 2"/>
          <p:cNvSpPr txBox="1">
            <a:spLocks/>
          </p:cNvSpPr>
          <p:nvPr/>
        </p:nvSpPr>
        <p:spPr>
          <a:xfrm>
            <a:off x="457200" y="3159715"/>
            <a:ext cx="8229600" cy="307526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Protected types</a:t>
            </a:r>
          </a:p>
          <a:p>
            <a:r>
              <a:rPr lang="en-US" dirty="0" smtClean="0"/>
              <a:t>Task </a:t>
            </a:r>
            <a:r>
              <a:rPr lang="en-US" dirty="0" err="1" smtClean="0"/>
              <a:t>requeuing</a:t>
            </a:r>
            <a:endParaRPr lang="en-US" dirty="0" smtClean="0"/>
          </a:p>
          <a:p>
            <a:r>
              <a:rPr lang="en-US" dirty="0" smtClean="0"/>
              <a:t>Abstract types and procedures</a:t>
            </a:r>
          </a:p>
          <a:p>
            <a:r>
              <a:rPr lang="en-US" dirty="0" smtClean="0"/>
              <a:t>Guarded entries</a:t>
            </a:r>
          </a:p>
        </p:txBody>
      </p:sp>
    </p:spTree>
    <p:extLst>
      <p:ext uri="{BB962C8B-B14F-4D97-AF65-F5344CB8AC3E}">
        <p14:creationId xmlns:p14="http://schemas.microsoft.com/office/powerpoint/2010/main" val="27082991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3" grpId="0" build="p"/>
      <p:bldP spid="1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Gtk</a:t>
            </a:r>
            <a:r>
              <a:rPr lang="en-US" dirty="0" smtClean="0"/>
              <a:t> </a:t>
            </a:r>
            <a:r>
              <a:rPr lang="mr-IN" dirty="0" smtClean="0"/>
              <a:t>–</a:t>
            </a:r>
            <a:r>
              <a:rPr lang="en-US" dirty="0" smtClean="0"/>
              <a:t> Two types of call</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19</a:t>
            </a:fld>
            <a:endParaRPr lang="en-US"/>
          </a:p>
        </p:txBody>
      </p:sp>
      <p:sp>
        <p:nvSpPr>
          <p:cNvPr id="9" name="Content Placeholder 2"/>
          <p:cNvSpPr txBox="1">
            <a:spLocks/>
          </p:cNvSpPr>
          <p:nvPr/>
        </p:nvSpPr>
        <p:spPr>
          <a:xfrm>
            <a:off x="457200" y="1654042"/>
            <a:ext cx="8229600" cy="12723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tx2">
                    <a:lumMod val="60000"/>
                    <a:lumOff val="40000"/>
                  </a:schemeClr>
                </a:solidFill>
              </a:rPr>
              <a:t>Synchronous:</a:t>
            </a:r>
          </a:p>
          <a:p>
            <a:pPr marL="0" indent="0">
              <a:buFont typeface="Arial"/>
              <a:buNone/>
            </a:pPr>
            <a:r>
              <a:rPr lang="en-US" dirty="0" smtClean="0">
                <a:solidFill>
                  <a:schemeClr val="tx2">
                    <a:lumMod val="60000"/>
                    <a:lumOff val="40000"/>
                  </a:schemeClr>
                </a:solidFill>
              </a:rPr>
              <a:t>Calls to </a:t>
            </a:r>
            <a:r>
              <a:rPr lang="en-US" dirty="0" err="1" smtClean="0">
                <a:solidFill>
                  <a:schemeClr val="tx2">
                    <a:lumMod val="60000"/>
                    <a:lumOff val="40000"/>
                  </a:schemeClr>
                </a:solidFill>
              </a:rPr>
              <a:t>Gtk</a:t>
            </a:r>
            <a:r>
              <a:rPr lang="en-US" dirty="0" smtClean="0">
                <a:solidFill>
                  <a:schemeClr val="tx2">
                    <a:lumMod val="60000"/>
                    <a:lumOff val="40000"/>
                  </a:schemeClr>
                </a:solidFill>
              </a:rPr>
              <a:t> that return a value</a:t>
            </a:r>
          </a:p>
        </p:txBody>
      </p:sp>
      <p:sp>
        <p:nvSpPr>
          <p:cNvPr id="10" name="Content Placeholder 2"/>
          <p:cNvSpPr txBox="1">
            <a:spLocks/>
          </p:cNvSpPr>
          <p:nvPr/>
        </p:nvSpPr>
        <p:spPr>
          <a:xfrm>
            <a:off x="457200" y="3789920"/>
            <a:ext cx="8229600" cy="12723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accent3">
                    <a:lumMod val="75000"/>
                  </a:schemeClr>
                </a:solidFill>
              </a:rPr>
              <a:t>Asynchronous:</a:t>
            </a:r>
          </a:p>
          <a:p>
            <a:pPr marL="0" indent="0">
              <a:buFont typeface="Arial"/>
              <a:buNone/>
            </a:pPr>
            <a:r>
              <a:rPr lang="en-US" dirty="0" smtClean="0">
                <a:solidFill>
                  <a:schemeClr val="accent3">
                    <a:lumMod val="75000"/>
                  </a:schemeClr>
                </a:solidFill>
              </a:rPr>
              <a:t>Calls to </a:t>
            </a:r>
            <a:r>
              <a:rPr lang="en-US" dirty="0" err="1" smtClean="0">
                <a:solidFill>
                  <a:schemeClr val="accent3">
                    <a:lumMod val="75000"/>
                  </a:schemeClr>
                </a:solidFill>
              </a:rPr>
              <a:t>Gtk</a:t>
            </a:r>
            <a:r>
              <a:rPr lang="en-US" dirty="0" smtClean="0">
                <a:solidFill>
                  <a:schemeClr val="accent3">
                    <a:lumMod val="75000"/>
                  </a:schemeClr>
                </a:solidFill>
              </a:rPr>
              <a:t> that do </a:t>
            </a:r>
            <a:r>
              <a:rPr lang="en-US" dirty="0" smtClean="0">
                <a:solidFill>
                  <a:srgbClr val="FF0000"/>
                </a:solidFill>
              </a:rPr>
              <a:t>not</a:t>
            </a:r>
            <a:r>
              <a:rPr lang="en-US" dirty="0" smtClean="0">
                <a:solidFill>
                  <a:schemeClr val="accent3">
                    <a:lumMod val="75000"/>
                  </a:schemeClr>
                </a:solidFill>
              </a:rPr>
              <a:t> return a value </a:t>
            </a:r>
            <a:endParaRPr lang="en-GB" dirty="0">
              <a:solidFill>
                <a:schemeClr val="accent3">
                  <a:lumMod val="75000"/>
                </a:schemeClr>
              </a:solidFill>
            </a:endParaRPr>
          </a:p>
        </p:txBody>
      </p:sp>
      <p:sp>
        <p:nvSpPr>
          <p:cNvPr id="11" name="Content Placeholder 2"/>
          <p:cNvSpPr txBox="1">
            <a:spLocks/>
          </p:cNvSpPr>
          <p:nvPr/>
        </p:nvSpPr>
        <p:spPr>
          <a:xfrm>
            <a:off x="457200" y="2809995"/>
            <a:ext cx="8298611" cy="6361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tx2">
                    <a:lumMod val="60000"/>
                    <a:lumOff val="40000"/>
                  </a:schemeClr>
                </a:solidFill>
              </a:rPr>
              <a:t>For example, get the contents of an edit box</a:t>
            </a:r>
          </a:p>
        </p:txBody>
      </p:sp>
      <p:sp>
        <p:nvSpPr>
          <p:cNvPr id="12" name="Content Placeholder 2"/>
          <p:cNvSpPr txBox="1">
            <a:spLocks/>
          </p:cNvSpPr>
          <p:nvPr/>
        </p:nvSpPr>
        <p:spPr>
          <a:xfrm>
            <a:off x="457200" y="4939391"/>
            <a:ext cx="8298611" cy="63619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solidFill>
                  <a:schemeClr val="accent3">
                    <a:lumMod val="75000"/>
                  </a:schemeClr>
                </a:solidFill>
              </a:rPr>
              <a:t>For example, write into a list view</a:t>
            </a:r>
          </a:p>
        </p:txBody>
      </p:sp>
    </p:spTree>
    <p:extLst>
      <p:ext uri="{BB962C8B-B14F-4D97-AF65-F5344CB8AC3E}">
        <p14:creationId xmlns:p14="http://schemas.microsoft.com/office/powerpoint/2010/main" val="31832496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3324"/>
            <a:ext cx="8229600" cy="5542839"/>
          </a:xfrm>
        </p:spPr>
        <p:txBody>
          <a:bodyPr/>
          <a:lstStyle/>
          <a:p>
            <a:pPr marL="0" indent="0">
              <a:buNone/>
            </a:pPr>
            <a:r>
              <a:rPr lang="en-US" dirty="0" smtClean="0"/>
              <a:t>Experience report on the problems we encountered getting a program written entirely in Ada to work on three popular PC operating systems:</a:t>
            </a:r>
          </a:p>
          <a:p>
            <a:r>
              <a:rPr lang="en-US" dirty="0" smtClean="0"/>
              <a:t>Windows (</a:t>
            </a:r>
            <a:r>
              <a:rPr lang="en-US" dirty="0" err="1" smtClean="0"/>
              <a:t>WinXp</a:t>
            </a:r>
            <a:r>
              <a:rPr lang="en-US" dirty="0" smtClean="0"/>
              <a:t> and later)</a:t>
            </a:r>
          </a:p>
          <a:p>
            <a:r>
              <a:rPr lang="en-US" dirty="0" smtClean="0"/>
              <a:t>Linux (Ubuntu </a:t>
            </a:r>
            <a:r>
              <a:rPr lang="en-US" dirty="0" err="1" smtClean="0"/>
              <a:t>Tahr</a:t>
            </a:r>
            <a:r>
              <a:rPr lang="en-US" dirty="0" smtClean="0"/>
              <a:t>)</a:t>
            </a:r>
          </a:p>
          <a:p>
            <a:r>
              <a:rPr lang="en-US" dirty="0" smtClean="0"/>
              <a:t>OSX (Sierra)</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2</a:t>
            </a:fld>
            <a:endParaRPr lang="en-US"/>
          </a:p>
        </p:txBody>
      </p:sp>
    </p:spTree>
    <p:extLst>
      <p:ext uri="{BB962C8B-B14F-4D97-AF65-F5344CB8AC3E}">
        <p14:creationId xmlns:p14="http://schemas.microsoft.com/office/powerpoint/2010/main" val="422527158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Synchronous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20</a:t>
            </a:fld>
            <a:endParaRPr lang="en-US"/>
          </a:p>
        </p:txBody>
      </p:sp>
      <p:sp>
        <p:nvSpPr>
          <p:cNvPr id="7" name="Rectangle 6"/>
          <p:cNvSpPr/>
          <p:nvPr/>
        </p:nvSpPr>
        <p:spPr>
          <a:xfrm>
            <a:off x="4468483" y="1768415"/>
            <a:ext cx="1768415" cy="26051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Gui</a:t>
            </a:r>
            <a:endParaRPr lang="en-US" dirty="0" smtClean="0"/>
          </a:p>
          <a:p>
            <a:pPr algn="ctr"/>
            <a:r>
              <a:rPr lang="en-US" dirty="0" smtClean="0"/>
              <a:t>Task</a:t>
            </a:r>
            <a:endParaRPr lang="en-GB" dirty="0"/>
          </a:p>
        </p:txBody>
      </p:sp>
      <p:cxnSp>
        <p:nvCxnSpPr>
          <p:cNvPr id="9" name="Straight Arrow Connector 8"/>
          <p:cNvCxnSpPr>
            <a:stCxn id="10" idx="3"/>
          </p:cNvCxnSpPr>
          <p:nvPr/>
        </p:nvCxnSpPr>
        <p:spPr>
          <a:xfrm>
            <a:off x="2932981" y="2053087"/>
            <a:ext cx="1535502"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997015" y="1868421"/>
            <a:ext cx="935966" cy="369332"/>
          </a:xfrm>
          <a:prstGeom prst="rect">
            <a:avLst/>
          </a:prstGeom>
          <a:noFill/>
        </p:spPr>
        <p:txBody>
          <a:bodyPr wrap="square" rtlCol="0">
            <a:spAutoFit/>
          </a:bodyPr>
          <a:lstStyle/>
          <a:p>
            <a:r>
              <a:rPr lang="en-US" dirty="0" smtClean="0"/>
              <a:t>Request</a:t>
            </a:r>
            <a:endParaRPr lang="en-GB" dirty="0"/>
          </a:p>
        </p:txBody>
      </p:sp>
      <p:cxnSp>
        <p:nvCxnSpPr>
          <p:cNvPr id="13" name="Straight Arrow Connector 12"/>
          <p:cNvCxnSpPr/>
          <p:nvPr/>
        </p:nvCxnSpPr>
        <p:spPr>
          <a:xfrm flipH="1">
            <a:off x="2932981" y="2812210"/>
            <a:ext cx="1535502" cy="5003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1997016" y="3122761"/>
            <a:ext cx="935966" cy="369332"/>
          </a:xfrm>
          <a:prstGeom prst="rect">
            <a:avLst/>
          </a:prstGeom>
          <a:noFill/>
        </p:spPr>
        <p:txBody>
          <a:bodyPr wrap="square" rtlCol="0">
            <a:spAutoFit/>
          </a:bodyPr>
          <a:lstStyle/>
          <a:p>
            <a:r>
              <a:rPr lang="en-US" dirty="0" smtClean="0"/>
              <a:t>Result</a:t>
            </a:r>
            <a:endParaRPr lang="en-GB" dirty="0"/>
          </a:p>
        </p:txBody>
      </p:sp>
    </p:spTree>
    <p:extLst>
      <p:ext uri="{BB962C8B-B14F-4D97-AF65-F5344CB8AC3E}">
        <p14:creationId xmlns:p14="http://schemas.microsoft.com/office/powerpoint/2010/main" val="28253484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21</a:t>
            </a:fld>
            <a:endParaRPr lang="en-US"/>
          </a:p>
        </p:txBody>
      </p:sp>
      <p:sp>
        <p:nvSpPr>
          <p:cNvPr id="7" name="Rectangle 6"/>
          <p:cNvSpPr/>
          <p:nvPr/>
        </p:nvSpPr>
        <p:spPr>
          <a:xfrm>
            <a:off x="838199" y="1139030"/>
            <a:ext cx="7995250" cy="523220"/>
          </a:xfrm>
          <a:prstGeom prst="rect">
            <a:avLst/>
          </a:prstGeom>
        </p:spPr>
        <p:txBody>
          <a:bodyPr wrap="square">
            <a:spAutoFit/>
          </a:bodyPr>
          <a:lstStyle/>
          <a:p>
            <a:r>
              <a:rPr lang="en-US" sz="1400" b="1" noProof="1" smtClean="0">
                <a:solidFill>
                  <a:srgbClr val="0070C0"/>
                </a:solidFill>
                <a:latin typeface="Courier New" pitchFamily="49" charset="0"/>
                <a:cs typeface="Courier New" pitchFamily="49" charset="0"/>
              </a:rPr>
              <a:t>type</a:t>
            </a:r>
            <a:r>
              <a:rPr lang="en-US" sz="1400" noProof="1" smtClean="0">
                <a:latin typeface="Courier New" pitchFamily="49" charset="0"/>
                <a:cs typeface="Courier New" pitchFamily="49" charset="0"/>
              </a:rPr>
              <a:t> </a:t>
            </a:r>
            <a:r>
              <a:rPr lang="en-US" sz="1400" b="1" noProof="1" smtClean="0">
                <a:solidFill>
                  <a:schemeClr val="accent3">
                    <a:lumMod val="75000"/>
                  </a:schemeClr>
                </a:solidFill>
                <a:latin typeface="Courier New" pitchFamily="49" charset="0"/>
                <a:cs typeface="Courier New" pitchFamily="49" charset="0"/>
              </a:rPr>
              <a:t>Request_Data</a:t>
            </a:r>
            <a:r>
              <a:rPr lang="en-US" sz="1400" noProof="1" smtClean="0">
                <a:latin typeface="Courier New" pitchFamily="49" charset="0"/>
                <a:cs typeface="Courier New" pitchFamily="49" charset="0"/>
              </a:rPr>
              <a:t> </a:t>
            </a:r>
            <a:r>
              <a:rPr lang="en-US" sz="1400" b="1" noProof="1" smtClean="0">
                <a:solidFill>
                  <a:srgbClr val="0070C0"/>
                </a:solidFill>
                <a:latin typeface="Courier New" pitchFamily="49" charset="0"/>
                <a:cs typeface="Courier New" pitchFamily="49" charset="0"/>
              </a:rPr>
              <a:t>is abstract tagged null record</a:t>
            </a:r>
            <a:r>
              <a:rPr lang="en-US" sz="1400" noProof="1" smtClean="0">
                <a:latin typeface="Courier New" pitchFamily="49" charset="0"/>
                <a:cs typeface="Courier New" pitchFamily="49" charset="0"/>
              </a:rPr>
              <a:t>;</a:t>
            </a:r>
          </a:p>
          <a:p>
            <a:r>
              <a:rPr lang="en-US" sz="1400" b="1" noProof="1" smtClean="0">
                <a:solidFill>
                  <a:srgbClr val="0070C0"/>
                </a:solidFill>
                <a:latin typeface="Courier New" pitchFamily="49" charset="0"/>
                <a:cs typeface="Courier New" pitchFamily="49" charset="0"/>
              </a:rPr>
              <a:t>procedure</a:t>
            </a:r>
            <a:r>
              <a:rPr lang="en-US" sz="1400" b="1" noProof="1" smtClean="0">
                <a:latin typeface="Courier New" pitchFamily="49" charset="0"/>
                <a:cs typeface="Courier New" pitchFamily="49" charset="0"/>
              </a:rPr>
              <a:t> </a:t>
            </a:r>
            <a:r>
              <a:rPr lang="en-US" sz="1400" b="1" noProof="1">
                <a:latin typeface="Courier New" pitchFamily="49" charset="0"/>
                <a:cs typeface="Courier New" pitchFamily="49" charset="0"/>
              </a:rPr>
              <a:t>Synchronous_Service (Data : </a:t>
            </a:r>
            <a:r>
              <a:rPr lang="en-US" sz="1400" b="1" noProof="1">
                <a:solidFill>
                  <a:srgbClr val="0070C0"/>
                </a:solidFill>
                <a:latin typeface="Courier New" pitchFamily="49" charset="0"/>
                <a:cs typeface="Courier New" pitchFamily="49" charset="0"/>
              </a:rPr>
              <a:t>in</a:t>
            </a:r>
            <a:r>
              <a:rPr lang="en-US" sz="1400" b="1" noProof="1">
                <a:latin typeface="Courier New" pitchFamily="49" charset="0"/>
                <a:cs typeface="Courier New" pitchFamily="49" charset="0"/>
              </a:rPr>
              <a:t> </a:t>
            </a:r>
            <a:r>
              <a:rPr lang="en-US" sz="1400" b="1" noProof="1">
                <a:solidFill>
                  <a:srgbClr val="0070C0"/>
                </a:solidFill>
                <a:latin typeface="Courier New" pitchFamily="49" charset="0"/>
                <a:cs typeface="Courier New" pitchFamily="49" charset="0"/>
              </a:rPr>
              <a:t>out</a:t>
            </a:r>
            <a:r>
              <a:rPr lang="en-US" sz="1400" b="1" noProof="1">
                <a:latin typeface="Courier New" pitchFamily="49" charset="0"/>
                <a:cs typeface="Courier New" pitchFamily="49" charset="0"/>
              </a:rPr>
              <a:t> </a:t>
            </a:r>
            <a:r>
              <a:rPr lang="en-US" sz="1400" b="1" noProof="1">
                <a:solidFill>
                  <a:schemeClr val="accent3">
                    <a:lumMod val="75000"/>
                  </a:schemeClr>
                </a:solidFill>
                <a:latin typeface="Courier New" pitchFamily="49" charset="0"/>
                <a:cs typeface="Courier New" pitchFamily="49" charset="0"/>
              </a:rPr>
              <a:t>Request_Data</a:t>
            </a:r>
            <a:r>
              <a:rPr lang="en-US" sz="1400" b="1" noProof="1">
                <a:latin typeface="Courier New" pitchFamily="49" charset="0"/>
                <a:cs typeface="Courier New" pitchFamily="49" charset="0"/>
              </a:rPr>
              <a:t>) </a:t>
            </a:r>
            <a:r>
              <a:rPr lang="en-US" sz="1400" b="1" noProof="1">
                <a:solidFill>
                  <a:srgbClr val="0070C0"/>
                </a:solidFill>
                <a:latin typeface="Courier New" pitchFamily="49" charset="0"/>
                <a:cs typeface="Courier New" pitchFamily="49" charset="0"/>
              </a:rPr>
              <a:t>is</a:t>
            </a:r>
            <a:r>
              <a:rPr lang="en-US" sz="1400" b="1" noProof="1">
                <a:latin typeface="Courier New" pitchFamily="49" charset="0"/>
                <a:cs typeface="Courier New" pitchFamily="49" charset="0"/>
              </a:rPr>
              <a:t> </a:t>
            </a:r>
            <a:r>
              <a:rPr lang="en-US" sz="1400" b="1" noProof="1">
                <a:solidFill>
                  <a:srgbClr val="0070C0"/>
                </a:solidFill>
                <a:latin typeface="Courier New" pitchFamily="49" charset="0"/>
                <a:cs typeface="Courier New" pitchFamily="49" charset="0"/>
              </a:rPr>
              <a:t>abstract</a:t>
            </a:r>
            <a:r>
              <a:rPr lang="en-US" sz="1400" noProof="1">
                <a:latin typeface="Courier New" pitchFamily="49" charset="0"/>
                <a:cs typeface="Courier New" pitchFamily="49" charset="0"/>
              </a:rPr>
              <a:t>;</a:t>
            </a:r>
          </a:p>
        </p:txBody>
      </p:sp>
      <p:sp>
        <p:nvSpPr>
          <p:cNvPr id="9" name="Rectangle 8"/>
          <p:cNvSpPr/>
          <p:nvPr/>
        </p:nvSpPr>
        <p:spPr>
          <a:xfrm>
            <a:off x="838199" y="2598533"/>
            <a:ext cx="7375584" cy="954107"/>
          </a:xfrm>
          <a:prstGeom prst="rect">
            <a:avLst/>
          </a:prstGeom>
        </p:spPr>
        <p:txBody>
          <a:bodyPr wrap="square">
            <a:spAutoFit/>
          </a:bodyPr>
          <a:lstStyle/>
          <a:p>
            <a:r>
              <a:rPr lang="en-US" sz="1400" b="1" noProof="1" smtClean="0">
                <a:solidFill>
                  <a:srgbClr val="0070C0"/>
                </a:solidFill>
                <a:latin typeface="Courier New" pitchFamily="49" charset="0"/>
                <a:cs typeface="Courier New" pitchFamily="49" charset="0"/>
              </a:rPr>
              <a:t>type </a:t>
            </a:r>
            <a:r>
              <a:rPr lang="en-US" sz="1400" b="1" noProof="1">
                <a:solidFill>
                  <a:schemeClr val="accent3">
                    <a:lumMod val="75000"/>
                  </a:schemeClr>
                </a:solidFill>
                <a:latin typeface="Courier New" pitchFamily="49" charset="0"/>
                <a:cs typeface="Courier New" pitchFamily="49" charset="0"/>
              </a:rPr>
              <a:t>Check_Enquiry_Data </a:t>
            </a:r>
            <a:r>
              <a:rPr lang="en-US" sz="1400" b="1" noProof="1">
                <a:solidFill>
                  <a:srgbClr val="0070C0"/>
                </a:solidFill>
                <a:latin typeface="Courier New" pitchFamily="49" charset="0"/>
                <a:cs typeface="Courier New" pitchFamily="49" charset="0"/>
              </a:rPr>
              <a:t>is new </a:t>
            </a:r>
            <a:r>
              <a:rPr lang="en-US" sz="1400" b="1" noProof="1">
                <a:latin typeface="Courier New" pitchFamily="49" charset="0"/>
                <a:cs typeface="Courier New" pitchFamily="49" charset="0"/>
              </a:rPr>
              <a:t>Gui.Router.</a:t>
            </a:r>
            <a:r>
              <a:rPr lang="en-US" sz="1400" b="1" noProof="1">
                <a:solidFill>
                  <a:schemeClr val="accent3">
                    <a:lumMod val="75000"/>
                  </a:schemeClr>
                </a:solidFill>
                <a:latin typeface="Courier New" pitchFamily="49" charset="0"/>
                <a:cs typeface="Courier New" pitchFamily="49" charset="0"/>
              </a:rPr>
              <a:t>Request_Data</a:t>
            </a:r>
            <a:r>
              <a:rPr lang="en-US" sz="1400" b="1" noProof="1">
                <a:solidFill>
                  <a:srgbClr val="0070C0"/>
                </a:solidFill>
                <a:latin typeface="Courier New" pitchFamily="49" charset="0"/>
                <a:cs typeface="Courier New" pitchFamily="49" charset="0"/>
              </a:rPr>
              <a:t> with record</a:t>
            </a:r>
          </a:p>
          <a:p>
            <a:r>
              <a:rPr lang="en-US" sz="1400" b="1" noProof="1">
                <a:solidFill>
                  <a:srgbClr val="0070C0"/>
                </a:solidFill>
                <a:latin typeface="Courier New" pitchFamily="49" charset="0"/>
                <a:cs typeface="Courier New" pitchFamily="49" charset="0"/>
              </a:rPr>
              <a:t>    </a:t>
            </a:r>
            <a:r>
              <a:rPr lang="en-US" sz="1400" b="1" noProof="1">
                <a:latin typeface="Courier New" pitchFamily="49" charset="0"/>
                <a:cs typeface="Courier New" pitchFamily="49" charset="0"/>
              </a:rPr>
              <a:t>Check_Box  : Gtk.Check_Button.</a:t>
            </a:r>
            <a:r>
              <a:rPr lang="en-US" sz="1400" b="1" noProof="1">
                <a:solidFill>
                  <a:schemeClr val="accent3">
                    <a:lumMod val="75000"/>
                  </a:schemeClr>
                </a:solidFill>
                <a:latin typeface="Courier New" pitchFamily="49" charset="0"/>
                <a:cs typeface="Courier New" pitchFamily="49" charset="0"/>
              </a:rPr>
              <a:t>Gtk_Check_Button</a:t>
            </a:r>
            <a:r>
              <a:rPr lang="en-US" sz="1400" b="1" noProof="1">
                <a:solidFill>
                  <a:srgbClr val="0070C0"/>
                </a:solidFill>
                <a:latin typeface="Courier New" pitchFamily="49" charset="0"/>
                <a:cs typeface="Courier New" pitchFamily="49" charset="0"/>
              </a:rPr>
              <a:t>;</a:t>
            </a:r>
          </a:p>
          <a:p>
            <a:r>
              <a:rPr lang="en-US" sz="1400" b="1" noProof="1">
                <a:solidFill>
                  <a:srgbClr val="0070C0"/>
                </a:solidFill>
                <a:latin typeface="Courier New" pitchFamily="49" charset="0"/>
                <a:cs typeface="Courier New" pitchFamily="49" charset="0"/>
              </a:rPr>
              <a:t>    </a:t>
            </a:r>
            <a:r>
              <a:rPr lang="en-US" sz="1400" b="1" noProof="1" smtClean="0">
                <a:latin typeface="Courier New" pitchFamily="49" charset="0"/>
                <a:cs typeface="Courier New" pitchFamily="49" charset="0"/>
              </a:rPr>
              <a:t>Is_Checked </a:t>
            </a:r>
            <a:r>
              <a:rPr lang="en-US" sz="1400" b="1" noProof="1">
                <a:latin typeface="Courier New" pitchFamily="49" charset="0"/>
                <a:cs typeface="Courier New" pitchFamily="49" charset="0"/>
              </a:rPr>
              <a:t>:</a:t>
            </a:r>
            <a:r>
              <a:rPr lang="en-US" sz="1400" b="1" noProof="1" smtClean="0">
                <a:solidFill>
                  <a:srgbClr val="0070C0"/>
                </a:solidFill>
                <a:latin typeface="Courier New" pitchFamily="49" charset="0"/>
                <a:cs typeface="Courier New" pitchFamily="49" charset="0"/>
              </a:rPr>
              <a:t> </a:t>
            </a:r>
            <a:r>
              <a:rPr lang="en-US" sz="1400" b="1" noProof="1">
                <a:solidFill>
                  <a:schemeClr val="accent3">
                    <a:lumMod val="75000"/>
                  </a:schemeClr>
                </a:solidFill>
                <a:latin typeface="Courier New" pitchFamily="49" charset="0"/>
                <a:cs typeface="Courier New" pitchFamily="49" charset="0"/>
              </a:rPr>
              <a:t>Boolean</a:t>
            </a:r>
            <a:r>
              <a:rPr lang="en-US" sz="1400" b="1" noProof="1">
                <a:solidFill>
                  <a:srgbClr val="0070C0"/>
                </a:solidFill>
                <a:latin typeface="Courier New" pitchFamily="49" charset="0"/>
                <a:cs typeface="Courier New" pitchFamily="49" charset="0"/>
              </a:rPr>
              <a:t>;</a:t>
            </a:r>
          </a:p>
          <a:p>
            <a:r>
              <a:rPr lang="en-US" sz="1400" b="1" noProof="1" smtClean="0">
                <a:solidFill>
                  <a:srgbClr val="0070C0"/>
                </a:solidFill>
                <a:latin typeface="Courier New" pitchFamily="49" charset="0"/>
                <a:cs typeface="Courier New" pitchFamily="49" charset="0"/>
              </a:rPr>
              <a:t>end </a:t>
            </a:r>
            <a:r>
              <a:rPr lang="en-US" sz="1400" b="1" noProof="1">
                <a:solidFill>
                  <a:srgbClr val="0070C0"/>
                </a:solidFill>
                <a:latin typeface="Courier New" pitchFamily="49" charset="0"/>
                <a:cs typeface="Courier New" pitchFamily="49" charset="0"/>
              </a:rPr>
              <a:t>record</a:t>
            </a:r>
            <a:r>
              <a:rPr lang="en-US" sz="1400" b="1" noProof="1" smtClean="0">
                <a:solidFill>
                  <a:srgbClr val="0070C0"/>
                </a:solidFill>
                <a:latin typeface="Courier New" pitchFamily="49" charset="0"/>
                <a:cs typeface="Courier New" pitchFamily="49" charset="0"/>
              </a:rPr>
              <a:t>; </a:t>
            </a:r>
            <a:endParaRPr lang="en-US" sz="1400" noProof="1">
              <a:latin typeface="Courier New" pitchFamily="49" charset="0"/>
              <a:cs typeface="Courier New" pitchFamily="49" charset="0"/>
            </a:endParaRPr>
          </a:p>
        </p:txBody>
      </p:sp>
      <p:sp>
        <p:nvSpPr>
          <p:cNvPr id="10" name="TextBox 9"/>
          <p:cNvSpPr txBox="1"/>
          <p:nvPr/>
        </p:nvSpPr>
        <p:spPr>
          <a:xfrm>
            <a:off x="822382" y="1828832"/>
            <a:ext cx="7745084" cy="646331"/>
          </a:xfrm>
          <a:prstGeom prst="rect">
            <a:avLst/>
          </a:prstGeom>
          <a:noFill/>
        </p:spPr>
        <p:txBody>
          <a:bodyPr wrap="square" rtlCol="0">
            <a:spAutoFit/>
          </a:bodyPr>
          <a:lstStyle/>
          <a:p>
            <a:r>
              <a:rPr lang="en-US" dirty="0" smtClean="0"/>
              <a:t>Extend the </a:t>
            </a:r>
            <a:r>
              <a:rPr lang="en-US" dirty="0" err="1" smtClean="0"/>
              <a:t>Request_Data</a:t>
            </a:r>
            <a:r>
              <a:rPr lang="en-US" dirty="0" smtClean="0"/>
              <a:t> type to include the data to be sent to </a:t>
            </a:r>
            <a:r>
              <a:rPr lang="en-US" dirty="0" err="1" smtClean="0"/>
              <a:t>Gtk</a:t>
            </a:r>
            <a:endParaRPr lang="en-US" dirty="0"/>
          </a:p>
          <a:p>
            <a:r>
              <a:rPr lang="en-US" dirty="0" smtClean="0"/>
              <a:t>and to be received from </a:t>
            </a:r>
            <a:r>
              <a:rPr lang="en-US" dirty="0" err="1" smtClean="0"/>
              <a:t>Gtk</a:t>
            </a:r>
            <a:r>
              <a:rPr lang="en-US" dirty="0" smtClean="0"/>
              <a:t>.</a:t>
            </a:r>
            <a:endParaRPr lang="en-GB" dirty="0"/>
          </a:p>
        </p:txBody>
      </p:sp>
      <p:sp>
        <p:nvSpPr>
          <p:cNvPr id="13" name="TextBox 12"/>
          <p:cNvSpPr txBox="1"/>
          <p:nvPr/>
        </p:nvSpPr>
        <p:spPr>
          <a:xfrm>
            <a:off x="822382" y="3842025"/>
            <a:ext cx="6970143" cy="369332"/>
          </a:xfrm>
          <a:prstGeom prst="rect">
            <a:avLst/>
          </a:prstGeom>
          <a:noFill/>
        </p:spPr>
        <p:txBody>
          <a:bodyPr wrap="square" rtlCol="0">
            <a:spAutoFit/>
          </a:bodyPr>
          <a:lstStyle/>
          <a:p>
            <a:r>
              <a:rPr lang="en-US" dirty="0" smtClean="0"/>
              <a:t>Define the routine that the </a:t>
            </a:r>
            <a:r>
              <a:rPr lang="en-US" dirty="0" err="1" smtClean="0"/>
              <a:t>Gtk</a:t>
            </a:r>
            <a:r>
              <a:rPr lang="en-US" dirty="0" smtClean="0"/>
              <a:t> task should call to process the data</a:t>
            </a:r>
            <a:endParaRPr lang="en-GB" dirty="0"/>
          </a:p>
        </p:txBody>
      </p:sp>
      <p:sp>
        <p:nvSpPr>
          <p:cNvPr id="14" name="Rectangle 13"/>
          <p:cNvSpPr/>
          <p:nvPr/>
        </p:nvSpPr>
        <p:spPr>
          <a:xfrm>
            <a:off x="795057" y="4385944"/>
            <a:ext cx="8098777" cy="1169551"/>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overriding</a:t>
            </a:r>
            <a:endParaRPr lang="en-GB" sz="1400" b="1" dirty="0">
              <a:solidFill>
                <a:srgbClr val="0070C0"/>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procedure</a:t>
            </a:r>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Synchronous_Service</a:t>
            </a:r>
            <a:r>
              <a:rPr lang="en-GB" sz="1400" b="1" dirty="0">
                <a:latin typeface="Courier New" pitchFamily="49" charset="0"/>
                <a:cs typeface="Courier New" pitchFamily="49" charset="0"/>
              </a:rPr>
              <a:t> (Data : </a:t>
            </a:r>
            <a:r>
              <a:rPr lang="en-GB" sz="1400" b="1" dirty="0">
                <a:solidFill>
                  <a:srgbClr val="0070C0"/>
                </a:solidFill>
                <a:latin typeface="Courier New" pitchFamily="49" charset="0"/>
                <a:cs typeface="Courier New" pitchFamily="49" charset="0"/>
              </a:rPr>
              <a:t>in</a:t>
            </a:r>
            <a:r>
              <a:rPr lang="en-GB" sz="1400" b="1" dirty="0">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out</a:t>
            </a:r>
            <a:r>
              <a:rPr lang="en-GB" sz="1400" b="1" dirty="0">
                <a:latin typeface="Courier New" pitchFamily="49" charset="0"/>
                <a:cs typeface="Courier New" pitchFamily="49" charset="0"/>
              </a:rPr>
              <a:t> </a:t>
            </a:r>
            <a:r>
              <a:rPr lang="en-GB" sz="1400" b="1" dirty="0" err="1">
                <a:solidFill>
                  <a:schemeClr val="accent3">
                    <a:lumMod val="75000"/>
                  </a:schemeClr>
                </a:solidFill>
                <a:latin typeface="Courier New" pitchFamily="49" charset="0"/>
                <a:cs typeface="Courier New" pitchFamily="49" charset="0"/>
              </a:rPr>
              <a:t>Check_Enquiry_Data</a:t>
            </a:r>
            <a:r>
              <a:rPr lang="en-GB" sz="1400" b="1" dirty="0">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is</a:t>
            </a:r>
          </a:p>
          <a:p>
            <a:r>
              <a:rPr lang="en-GB" sz="1400" b="1" dirty="0" smtClean="0">
                <a:solidFill>
                  <a:srgbClr val="0070C0"/>
                </a:solidFill>
                <a:latin typeface="Courier New" pitchFamily="49" charset="0"/>
                <a:cs typeface="Courier New" pitchFamily="49" charset="0"/>
              </a:rPr>
              <a:t>begin</a:t>
            </a:r>
            <a:endParaRPr lang="en-GB" sz="1400" b="1" dirty="0">
              <a:solidFill>
                <a:srgbClr val="0070C0"/>
              </a:solidFill>
              <a:latin typeface="Courier New" pitchFamily="49" charset="0"/>
              <a:cs typeface="Courier New" pitchFamily="49" charset="0"/>
            </a:endParaRP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err="1" smtClean="0">
                <a:latin typeface="Courier New" pitchFamily="49" charset="0"/>
                <a:cs typeface="Courier New" pitchFamily="49" charset="0"/>
              </a:rPr>
              <a:t>Data.Is_Checked</a:t>
            </a:r>
            <a:r>
              <a:rPr lang="en-GB" sz="1400" b="1" dirty="0" smtClean="0">
                <a:latin typeface="Courier New" pitchFamily="49" charset="0"/>
                <a:cs typeface="Courier New" pitchFamily="49" charset="0"/>
              </a:rPr>
              <a:t> := </a:t>
            </a:r>
            <a:r>
              <a:rPr lang="en-GB" sz="1400" b="1" dirty="0" err="1" smtClean="0">
                <a:latin typeface="Courier New" pitchFamily="49" charset="0"/>
                <a:cs typeface="Courier New" pitchFamily="49" charset="0"/>
              </a:rPr>
              <a:t>Data.Check_Box.Get_Active</a:t>
            </a:r>
            <a:r>
              <a:rPr lang="en-GB" sz="1400" b="1" dirty="0" smtClean="0">
                <a:latin typeface="Courier New" pitchFamily="49" charset="0"/>
                <a:cs typeface="Courier New" pitchFamily="49" charset="0"/>
              </a:rPr>
              <a:t>;</a:t>
            </a:r>
          </a:p>
          <a:p>
            <a:r>
              <a:rPr lang="en-GB" sz="1400" b="1" dirty="0" smtClean="0">
                <a:solidFill>
                  <a:srgbClr val="0070C0"/>
                </a:solidFill>
                <a:latin typeface="Courier New" pitchFamily="49" charset="0"/>
                <a:cs typeface="Courier New" pitchFamily="49" charset="0"/>
              </a:rPr>
              <a:t>end</a:t>
            </a:r>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Synchronous_Service</a:t>
            </a:r>
            <a:r>
              <a:rPr lang="en-GB" sz="1400" b="1" dirty="0">
                <a:latin typeface="Courier New" pitchFamily="49" charset="0"/>
                <a:cs typeface="Courier New" pitchFamily="49" charset="0"/>
              </a:rPr>
              <a:t>;</a:t>
            </a:r>
          </a:p>
        </p:txBody>
      </p:sp>
    </p:spTree>
    <p:extLst>
      <p:ext uri="{BB962C8B-B14F-4D97-AF65-F5344CB8AC3E}">
        <p14:creationId xmlns:p14="http://schemas.microsoft.com/office/powerpoint/2010/main" val="8022771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22</a:t>
            </a:fld>
            <a:endParaRPr lang="en-US"/>
          </a:p>
        </p:txBody>
      </p:sp>
      <p:sp>
        <p:nvSpPr>
          <p:cNvPr id="12" name="Rectangle 11"/>
          <p:cNvSpPr/>
          <p:nvPr/>
        </p:nvSpPr>
        <p:spPr>
          <a:xfrm>
            <a:off x="805130" y="4472084"/>
            <a:ext cx="7661692" cy="1815882"/>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function </a:t>
            </a:r>
            <a:r>
              <a:rPr lang="en-GB" sz="1400" b="1" dirty="0" err="1">
                <a:latin typeface="Courier New" pitchFamily="49" charset="0"/>
                <a:cs typeface="Courier New" pitchFamily="49" charset="0"/>
              </a:rPr>
              <a:t>Is_Checked</a:t>
            </a:r>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The_Check_Box</a:t>
            </a:r>
            <a:r>
              <a:rPr lang="en-GB" sz="1400" b="1" dirty="0">
                <a:latin typeface="Courier New" pitchFamily="49" charset="0"/>
                <a:cs typeface="Courier New" pitchFamily="49" charset="0"/>
              </a:rPr>
              <a:t> : </a:t>
            </a:r>
            <a:r>
              <a:rPr lang="en-GB" sz="1400" b="1" dirty="0" err="1">
                <a:latin typeface="Courier New" pitchFamily="49" charset="0"/>
                <a:cs typeface="Courier New" pitchFamily="49" charset="0"/>
              </a:rPr>
              <a:t>Check_Box</a:t>
            </a:r>
            <a:r>
              <a:rPr lang="en-GB" sz="1400" b="1" dirty="0">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return </a:t>
            </a:r>
            <a:r>
              <a:rPr lang="en-GB" sz="1400" b="1" dirty="0">
                <a:solidFill>
                  <a:schemeClr val="accent3">
                    <a:lumMod val="75000"/>
                  </a:schemeClr>
                </a:solidFill>
                <a:latin typeface="Courier New" pitchFamily="49" charset="0"/>
                <a:cs typeface="Courier New" pitchFamily="49" charset="0"/>
              </a:rPr>
              <a:t>Boolean</a:t>
            </a:r>
            <a:r>
              <a:rPr lang="en-GB" sz="1400" b="1" dirty="0">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is</a:t>
            </a:r>
          </a:p>
          <a:p>
            <a:r>
              <a:rPr lang="en-GB" sz="1400" b="1" dirty="0" smtClean="0">
                <a:latin typeface="Courier New" pitchFamily="49" charset="0"/>
                <a:cs typeface="Courier New" pitchFamily="49" charset="0"/>
              </a:rPr>
              <a:t>    Data </a:t>
            </a:r>
            <a:r>
              <a:rPr lang="en-GB" sz="1400" b="1" dirty="0">
                <a:latin typeface="Courier New" pitchFamily="49" charset="0"/>
                <a:cs typeface="Courier New" pitchFamily="49" charset="0"/>
              </a:rPr>
              <a:t>: </a:t>
            </a:r>
            <a:r>
              <a:rPr lang="en-GB" sz="1400" b="1" dirty="0" err="1">
                <a:solidFill>
                  <a:schemeClr val="accent3">
                    <a:lumMod val="75000"/>
                  </a:schemeClr>
                </a:solidFill>
                <a:latin typeface="Courier New" pitchFamily="49" charset="0"/>
                <a:cs typeface="Courier New" pitchFamily="49" charset="0"/>
              </a:rPr>
              <a:t>Check_Enquiry_Data</a:t>
            </a:r>
            <a:r>
              <a:rPr lang="en-GB" sz="1400" b="1" dirty="0">
                <a:solidFill>
                  <a:schemeClr val="accent3">
                    <a:lumMod val="75000"/>
                  </a:schemeClr>
                </a:solidFill>
                <a:latin typeface="Courier New" pitchFamily="49" charset="0"/>
                <a:cs typeface="Courier New" pitchFamily="49" charset="0"/>
              </a:rPr>
              <a:t> </a:t>
            </a:r>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Gui.Router.</a:t>
            </a:r>
            <a:r>
              <a:rPr lang="en-GB" sz="1400" b="1" dirty="0" err="1">
                <a:solidFill>
                  <a:schemeClr val="accent3">
                    <a:lumMod val="75000"/>
                  </a:schemeClr>
                </a:solidFill>
                <a:latin typeface="Courier New" pitchFamily="49" charset="0"/>
                <a:cs typeface="Courier New" pitchFamily="49" charset="0"/>
              </a:rPr>
              <a:t>Request_Data</a:t>
            </a:r>
            <a:r>
              <a:rPr lang="en-GB" sz="1400" b="1" dirty="0">
                <a:latin typeface="Courier New" pitchFamily="49" charset="0"/>
                <a:cs typeface="Courier New" pitchFamily="49" charset="0"/>
              </a:rPr>
              <a:t> </a:t>
            </a:r>
            <a:r>
              <a:rPr lang="en-GB" sz="1400" b="1" dirty="0" smtClean="0">
                <a:solidFill>
                  <a:srgbClr val="0070C0"/>
                </a:solidFill>
                <a:latin typeface="Courier New" pitchFamily="49" charset="0"/>
                <a:cs typeface="Courier New" pitchFamily="49" charset="0"/>
              </a:rPr>
              <a:t>with</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err="1" smtClean="0">
                <a:latin typeface="Courier New" pitchFamily="49" charset="0"/>
                <a:cs typeface="Courier New" pitchFamily="49" charset="0"/>
              </a:rPr>
              <a:t>Check_Box</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=&gt; </a:t>
            </a:r>
            <a:r>
              <a:rPr lang="en-GB" sz="1400" b="1" dirty="0" err="1">
                <a:latin typeface="Courier New" pitchFamily="49" charset="0"/>
                <a:cs typeface="Courier New" pitchFamily="49" charset="0"/>
              </a:rPr>
              <a:t>The_Check_Box.The_Box</a:t>
            </a:r>
            <a:r>
              <a:rPr lang="en-GB" sz="1400" b="1" dirty="0">
                <a:latin typeface="Courier New" pitchFamily="49" charset="0"/>
                <a:cs typeface="Courier New" pitchFamily="49" charset="0"/>
              </a:rPr>
              <a:t>,</a:t>
            </a:r>
          </a:p>
          <a:p>
            <a:r>
              <a:rPr lang="en-GB" sz="1400" b="1" dirty="0" smtClean="0">
                <a:latin typeface="Courier New" pitchFamily="49" charset="0"/>
                <a:cs typeface="Courier New" pitchFamily="49" charset="0"/>
              </a:rPr>
              <a:t>        </a:t>
            </a:r>
            <a:r>
              <a:rPr lang="en-GB" sz="1400" b="1" dirty="0" err="1" smtClean="0">
                <a:latin typeface="Courier New" pitchFamily="49" charset="0"/>
                <a:cs typeface="Courier New" pitchFamily="49" charset="0"/>
              </a:rPr>
              <a:t>Is_Checked</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=&gt; False);</a:t>
            </a:r>
          </a:p>
          <a:p>
            <a:r>
              <a:rPr lang="en-GB" sz="1400" b="1" dirty="0" smtClean="0">
                <a:solidFill>
                  <a:srgbClr val="0070C0"/>
                </a:solidFill>
                <a:latin typeface="Courier New" pitchFamily="49" charset="0"/>
                <a:cs typeface="Courier New" pitchFamily="49" charset="0"/>
              </a:rPr>
              <a:t>begin</a:t>
            </a:r>
            <a:endParaRPr lang="en-GB" sz="1400" b="1" dirty="0">
              <a:solidFill>
                <a:srgbClr val="0070C0"/>
              </a:solidFill>
              <a:latin typeface="Courier New" pitchFamily="49" charset="0"/>
              <a:cs typeface="Courier New" pitchFamily="49" charset="0"/>
            </a:endParaRPr>
          </a:p>
          <a:p>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Gateway.Synchronous_Request</a:t>
            </a:r>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Data);</a:t>
            </a:r>
            <a:endParaRPr lang="en-GB" sz="1400" b="1" dirty="0">
              <a:latin typeface="Courier New" pitchFamily="49" charset="0"/>
              <a:cs typeface="Courier New" pitchFamily="49" charset="0"/>
            </a:endParaRPr>
          </a:p>
          <a:p>
            <a:r>
              <a:rPr lang="en-GB" sz="1400" b="1" dirty="0">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return </a:t>
            </a:r>
            <a:r>
              <a:rPr lang="en-GB" sz="1400" b="1" dirty="0" err="1">
                <a:latin typeface="Courier New" pitchFamily="49" charset="0"/>
                <a:cs typeface="Courier New" pitchFamily="49" charset="0"/>
              </a:rPr>
              <a:t>Data.Is_Checked</a:t>
            </a:r>
            <a:r>
              <a:rPr lang="en-GB" sz="1400" b="1" dirty="0">
                <a:latin typeface="Courier New" pitchFamily="49" charset="0"/>
                <a:cs typeface="Courier New" pitchFamily="49" charset="0"/>
              </a:rPr>
              <a:t>;</a:t>
            </a:r>
          </a:p>
          <a:p>
            <a:r>
              <a:rPr lang="en-GB" sz="1400" b="1" dirty="0" smtClean="0">
                <a:solidFill>
                  <a:srgbClr val="0070C0"/>
                </a:solidFill>
                <a:latin typeface="Courier New" pitchFamily="49" charset="0"/>
                <a:cs typeface="Courier New" pitchFamily="49" charset="0"/>
              </a:rPr>
              <a:t>end </a:t>
            </a:r>
            <a:r>
              <a:rPr lang="en-GB" sz="1400" b="1" dirty="0" err="1">
                <a:latin typeface="Courier New" pitchFamily="49" charset="0"/>
                <a:cs typeface="Courier New" pitchFamily="49" charset="0"/>
              </a:rPr>
              <a:t>Is_Checked</a:t>
            </a:r>
            <a:r>
              <a:rPr lang="en-GB" sz="1400" b="1" dirty="0">
                <a:latin typeface="Courier New" pitchFamily="49" charset="0"/>
                <a:cs typeface="Courier New" pitchFamily="49" charset="0"/>
              </a:rPr>
              <a:t>;</a:t>
            </a:r>
          </a:p>
        </p:txBody>
      </p:sp>
      <p:sp>
        <p:nvSpPr>
          <p:cNvPr id="3" name="Rectangle 2"/>
          <p:cNvSpPr/>
          <p:nvPr/>
        </p:nvSpPr>
        <p:spPr>
          <a:xfrm>
            <a:off x="822382" y="1138681"/>
            <a:ext cx="7496355" cy="1815882"/>
          </a:xfrm>
          <a:prstGeom prst="rect">
            <a:avLst/>
          </a:prstGeom>
        </p:spPr>
        <p:txBody>
          <a:bodyPr wrap="square">
            <a:spAutoFit/>
          </a:bodyPr>
          <a:lstStyle/>
          <a:p>
            <a:r>
              <a:rPr lang="en-GB" sz="1400" b="1" dirty="0">
                <a:solidFill>
                  <a:srgbClr val="0070C0"/>
                </a:solidFill>
                <a:latin typeface="Courier New" pitchFamily="49" charset="0"/>
                <a:cs typeface="Courier New" pitchFamily="49" charset="0"/>
              </a:rPr>
              <a:t>type </a:t>
            </a:r>
            <a:r>
              <a:rPr lang="en-GB" sz="1400" b="1" dirty="0" err="1">
                <a:solidFill>
                  <a:schemeClr val="accent3">
                    <a:lumMod val="75000"/>
                  </a:schemeClr>
                </a:solidFill>
                <a:latin typeface="Courier New" pitchFamily="49" charset="0"/>
                <a:cs typeface="Courier New" pitchFamily="49" charset="0"/>
              </a:rPr>
              <a:t>Request_Data_Ptr</a:t>
            </a:r>
            <a:r>
              <a:rPr lang="en-GB" sz="1400" b="1" dirty="0">
                <a:solidFill>
                  <a:srgbClr val="0070C0"/>
                </a:solidFill>
                <a:latin typeface="Courier New" pitchFamily="49" charset="0"/>
                <a:cs typeface="Courier New" pitchFamily="49" charset="0"/>
              </a:rPr>
              <a:t> is access all </a:t>
            </a:r>
            <a:r>
              <a:rPr lang="en-GB" sz="1400" b="1" dirty="0" err="1">
                <a:solidFill>
                  <a:schemeClr val="accent3">
                    <a:lumMod val="75000"/>
                  </a:schemeClr>
                </a:solidFill>
                <a:latin typeface="Courier New" pitchFamily="49" charset="0"/>
                <a:cs typeface="Courier New" pitchFamily="49" charset="0"/>
              </a:rPr>
              <a:t>Request_Data</a:t>
            </a:r>
            <a:r>
              <a:rPr lang="en-GB" sz="1400" b="1" dirty="0" err="1">
                <a:latin typeface="Courier New" pitchFamily="49" charset="0"/>
                <a:cs typeface="Courier New" pitchFamily="49" charset="0"/>
              </a:rPr>
              <a:t>'</a:t>
            </a:r>
            <a:r>
              <a:rPr lang="en-GB" sz="1400" b="1" dirty="0" err="1">
                <a:solidFill>
                  <a:schemeClr val="accent6">
                    <a:lumMod val="75000"/>
                  </a:schemeClr>
                </a:solidFill>
                <a:latin typeface="Courier New" pitchFamily="49" charset="0"/>
                <a:cs typeface="Courier New" pitchFamily="49" charset="0"/>
              </a:rPr>
              <a:t>class</a:t>
            </a:r>
            <a:r>
              <a:rPr lang="en-GB" sz="1400" b="1" dirty="0" smtClean="0">
                <a:solidFill>
                  <a:srgbClr val="0070C0"/>
                </a:solidFill>
                <a:latin typeface="Courier New" pitchFamily="49" charset="0"/>
                <a:cs typeface="Courier New" pitchFamily="49" charset="0"/>
              </a:rPr>
              <a:t>;</a:t>
            </a:r>
          </a:p>
          <a:p>
            <a:r>
              <a:rPr lang="en-GB" sz="1400" b="1" dirty="0" smtClean="0">
                <a:solidFill>
                  <a:srgbClr val="0070C0"/>
                </a:solidFill>
                <a:latin typeface="Courier New" pitchFamily="49" charset="0"/>
                <a:cs typeface="Courier New" pitchFamily="49" charset="0"/>
              </a:rPr>
              <a:t>protected</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Gateway </a:t>
            </a:r>
            <a:r>
              <a:rPr lang="en-GB" sz="1400" b="1" dirty="0">
                <a:solidFill>
                  <a:srgbClr val="0070C0"/>
                </a:solidFill>
                <a:latin typeface="Courier New" pitchFamily="49" charset="0"/>
                <a:cs typeface="Courier New" pitchFamily="49" charset="0"/>
              </a:rPr>
              <a:t>is</a:t>
            </a:r>
          </a:p>
          <a:p>
            <a:r>
              <a:rPr lang="en-GB" sz="1400" b="1" dirty="0" smtClean="0">
                <a:solidFill>
                  <a:srgbClr val="0070C0"/>
                </a:solidFill>
                <a:latin typeface="Courier New" pitchFamily="49" charset="0"/>
                <a:cs typeface="Courier New" pitchFamily="49" charset="0"/>
              </a:rPr>
              <a:t>    entry</a:t>
            </a:r>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Synchronous_Request</a:t>
            </a:r>
            <a:r>
              <a:rPr lang="en-GB" sz="1400" b="1" dirty="0">
                <a:latin typeface="Courier New" pitchFamily="49" charset="0"/>
                <a:cs typeface="Courier New" pitchFamily="49" charset="0"/>
              </a:rPr>
              <a:t> (Data : </a:t>
            </a:r>
            <a:r>
              <a:rPr lang="en-GB" sz="1400" b="1" dirty="0">
                <a:solidFill>
                  <a:srgbClr val="0070C0"/>
                </a:solidFill>
                <a:latin typeface="Courier New" pitchFamily="49" charset="0"/>
                <a:cs typeface="Courier New" pitchFamily="49" charset="0"/>
              </a:rPr>
              <a:t>in</a:t>
            </a:r>
            <a:r>
              <a:rPr lang="en-GB" sz="1400" b="1" dirty="0">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out</a:t>
            </a:r>
            <a:r>
              <a:rPr lang="en-GB" sz="1400" b="1" dirty="0">
                <a:latin typeface="Courier New" pitchFamily="49" charset="0"/>
                <a:cs typeface="Courier New" pitchFamily="49" charset="0"/>
              </a:rPr>
              <a:t> </a:t>
            </a:r>
            <a:r>
              <a:rPr lang="en-GB" sz="1400" b="1" dirty="0" err="1">
                <a:solidFill>
                  <a:schemeClr val="accent3">
                    <a:lumMod val="75000"/>
                  </a:schemeClr>
                </a:solidFill>
                <a:latin typeface="Courier New" pitchFamily="49" charset="0"/>
                <a:cs typeface="Courier New" pitchFamily="49" charset="0"/>
              </a:rPr>
              <a:t>Request_Data</a:t>
            </a:r>
            <a:r>
              <a:rPr lang="en-GB" sz="1400" b="1" dirty="0" err="1">
                <a:latin typeface="Courier New" pitchFamily="49" charset="0"/>
                <a:cs typeface="Courier New" pitchFamily="49" charset="0"/>
              </a:rPr>
              <a:t>'</a:t>
            </a:r>
            <a:r>
              <a:rPr lang="en-GB" sz="1400" b="1" dirty="0" err="1">
                <a:solidFill>
                  <a:schemeClr val="accent6">
                    <a:lumMod val="75000"/>
                  </a:schemeClr>
                </a:solidFill>
                <a:latin typeface="Courier New" pitchFamily="49" charset="0"/>
                <a:cs typeface="Courier New" pitchFamily="49" charset="0"/>
              </a:rPr>
              <a:t>class</a:t>
            </a:r>
            <a:r>
              <a:rPr lang="en-GB" sz="1400" b="1" dirty="0">
                <a:latin typeface="Courier New" pitchFamily="49" charset="0"/>
                <a:cs typeface="Courier New" pitchFamily="49" charset="0"/>
              </a:rPr>
              <a:t>);</a:t>
            </a:r>
          </a:p>
          <a:p>
            <a:r>
              <a:rPr lang="en-US" sz="1400" b="1" dirty="0" smtClean="0">
                <a:solidFill>
                  <a:srgbClr val="0070C0"/>
                </a:solidFill>
                <a:latin typeface="Courier New" pitchFamily="49" charset="0"/>
                <a:cs typeface="Courier New" pitchFamily="49" charset="0"/>
              </a:rPr>
              <a:t>private</a:t>
            </a:r>
            <a:endParaRPr lang="en-US" sz="1400" b="1" dirty="0">
              <a:solidFill>
                <a:srgbClr val="0070C0"/>
              </a:solidFill>
              <a:latin typeface="Courier New" pitchFamily="49" charset="0"/>
              <a:cs typeface="Courier New" pitchFamily="49" charset="0"/>
            </a:endParaRPr>
          </a:p>
          <a:p>
            <a:r>
              <a:rPr lang="en-US" sz="1400" b="1" dirty="0">
                <a:solidFill>
                  <a:srgbClr val="0070C0"/>
                </a:solidFill>
                <a:latin typeface="Courier New" pitchFamily="49" charset="0"/>
                <a:cs typeface="Courier New" pitchFamily="49" charset="0"/>
              </a:rPr>
              <a:t>    entry </a:t>
            </a:r>
            <a:r>
              <a:rPr lang="en-US" sz="1400" b="1" dirty="0">
                <a:latin typeface="Courier New" pitchFamily="49" charset="0"/>
                <a:cs typeface="Courier New" pitchFamily="49" charset="0"/>
              </a:rPr>
              <a:t>Serviced (</a:t>
            </a:r>
            <a:r>
              <a:rPr lang="en-US" sz="1400" b="1" dirty="0" err="1">
                <a:latin typeface="Courier New" pitchFamily="49" charset="0"/>
                <a:cs typeface="Courier New" pitchFamily="49" charset="0"/>
              </a:rPr>
              <a:t>Unused_Data</a:t>
            </a:r>
            <a:r>
              <a:rPr lang="en-US" sz="1400" b="1" dirty="0">
                <a:latin typeface="Courier New" pitchFamily="49" charset="0"/>
                <a:cs typeface="Courier New" pitchFamily="49" charset="0"/>
              </a:rPr>
              <a:t> : </a:t>
            </a:r>
            <a:r>
              <a:rPr lang="en-US" sz="1400" b="1" dirty="0">
                <a:solidFill>
                  <a:srgbClr val="0070C0"/>
                </a:solidFill>
                <a:latin typeface="Courier New" pitchFamily="49" charset="0"/>
                <a:cs typeface="Courier New" pitchFamily="49" charset="0"/>
              </a:rPr>
              <a:t>in out </a:t>
            </a:r>
            <a:r>
              <a:rPr lang="en-US" sz="1400" b="1" dirty="0" err="1">
                <a:solidFill>
                  <a:schemeClr val="accent3">
                    <a:lumMod val="75000"/>
                  </a:schemeClr>
                </a:solidFill>
                <a:latin typeface="Courier New" pitchFamily="49" charset="0"/>
                <a:cs typeface="Courier New" pitchFamily="49" charset="0"/>
              </a:rPr>
              <a:t>Request_Data</a:t>
            </a:r>
            <a:r>
              <a:rPr lang="en-US" sz="1400" b="1" dirty="0" err="1">
                <a:latin typeface="Courier New" pitchFamily="49" charset="0"/>
                <a:cs typeface="Courier New" pitchFamily="49" charset="0"/>
              </a:rPr>
              <a:t>'</a:t>
            </a:r>
            <a:r>
              <a:rPr lang="en-US" sz="1400" b="1" dirty="0" err="1">
                <a:solidFill>
                  <a:schemeClr val="accent6">
                    <a:lumMod val="75000"/>
                  </a:schemeClr>
                </a:solidFill>
                <a:latin typeface="Courier New" pitchFamily="49" charset="0"/>
                <a:cs typeface="Courier New" pitchFamily="49" charset="0"/>
              </a:rPr>
              <a:t>class</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State : </a:t>
            </a:r>
            <a:r>
              <a:rPr lang="en-US" sz="1400" b="1" dirty="0" err="1">
                <a:solidFill>
                  <a:schemeClr val="accent3">
                    <a:lumMod val="75000"/>
                  </a:schemeClr>
                </a:solidFill>
                <a:latin typeface="Courier New" pitchFamily="49" charset="0"/>
                <a:cs typeface="Courier New" pitchFamily="49" charset="0"/>
              </a:rPr>
              <a:t>Gateway_State</a:t>
            </a:r>
            <a:r>
              <a:rPr lang="en-US" sz="1400" b="1" dirty="0">
                <a:solidFill>
                  <a:schemeClr val="accent3">
                    <a:lumMod val="75000"/>
                  </a:schemeClr>
                </a:solidFill>
                <a:latin typeface="Courier New" pitchFamily="49" charset="0"/>
                <a:cs typeface="Courier New" pitchFamily="49" charset="0"/>
              </a:rPr>
              <a:t> </a:t>
            </a:r>
            <a:r>
              <a:rPr lang="en-US" sz="1400" b="1" dirty="0">
                <a:latin typeface="Courier New" pitchFamily="49" charset="0"/>
                <a:cs typeface="Courier New" pitchFamily="49" charset="0"/>
              </a:rPr>
              <a:t>:= Idle;</a:t>
            </a:r>
          </a:p>
          <a:p>
            <a:r>
              <a:rPr lang="en-US" sz="1400" b="1" dirty="0">
                <a:latin typeface="Courier New" pitchFamily="49" charset="0"/>
                <a:cs typeface="Courier New" pitchFamily="49" charset="0"/>
              </a:rPr>
              <a:t>    Data  : </a:t>
            </a:r>
            <a:r>
              <a:rPr lang="en-US" sz="1400" b="1" dirty="0" err="1">
                <a:solidFill>
                  <a:schemeClr val="accent3">
                    <a:lumMod val="75000"/>
                  </a:schemeClr>
                </a:solidFill>
                <a:latin typeface="Courier New" pitchFamily="49" charset="0"/>
                <a:cs typeface="Courier New" pitchFamily="49" charset="0"/>
              </a:rPr>
              <a:t>Request_Data_Ptr</a:t>
            </a:r>
            <a:r>
              <a:rPr lang="en-US" sz="1400" b="1" dirty="0" smtClean="0">
                <a:latin typeface="Courier New" pitchFamily="49" charset="0"/>
                <a:cs typeface="Courier New" pitchFamily="49" charset="0"/>
              </a:rPr>
              <a:t>;</a:t>
            </a:r>
          </a:p>
          <a:p>
            <a:r>
              <a:rPr lang="en-GB" sz="1400" b="1" dirty="0" smtClean="0">
                <a:solidFill>
                  <a:srgbClr val="0070C0"/>
                </a:solidFill>
                <a:latin typeface="Courier New" pitchFamily="49" charset="0"/>
                <a:cs typeface="Courier New" pitchFamily="49" charset="0"/>
              </a:rPr>
              <a:t>end</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Gateway;</a:t>
            </a:r>
          </a:p>
        </p:txBody>
      </p:sp>
      <p:sp>
        <p:nvSpPr>
          <p:cNvPr id="8" name="TextBox 7"/>
          <p:cNvSpPr txBox="1"/>
          <p:nvPr/>
        </p:nvSpPr>
        <p:spPr>
          <a:xfrm>
            <a:off x="805130" y="2954563"/>
            <a:ext cx="6599207" cy="1477328"/>
          </a:xfrm>
          <a:prstGeom prst="rect">
            <a:avLst/>
          </a:prstGeom>
          <a:noFill/>
        </p:spPr>
        <p:txBody>
          <a:bodyPr wrap="square" rtlCol="0">
            <a:spAutoFit/>
          </a:bodyPr>
          <a:lstStyle/>
          <a:p>
            <a:r>
              <a:rPr lang="en-US" dirty="0" smtClean="0"/>
              <a:t>To perform a </a:t>
            </a:r>
            <a:r>
              <a:rPr lang="en-US" dirty="0" err="1" smtClean="0"/>
              <a:t>Gtk</a:t>
            </a:r>
            <a:r>
              <a:rPr lang="en-US" dirty="0" smtClean="0"/>
              <a:t> synchronous operation:</a:t>
            </a:r>
          </a:p>
          <a:p>
            <a:pPr marL="285750" indent="-285750">
              <a:buFont typeface="Arial" pitchFamily="34" charset="0"/>
              <a:buChar char="•"/>
            </a:pPr>
            <a:r>
              <a:rPr lang="en-US" dirty="0" smtClean="0"/>
              <a:t>Create a variable of the extended data type and </a:t>
            </a:r>
            <a:r>
              <a:rPr lang="en-US" dirty="0" err="1" smtClean="0"/>
              <a:t>initialise</a:t>
            </a:r>
            <a:r>
              <a:rPr lang="en-US" dirty="0" smtClean="0"/>
              <a:t> it</a:t>
            </a:r>
          </a:p>
          <a:p>
            <a:pPr marL="285750" indent="-285750">
              <a:buFont typeface="Arial" pitchFamily="34" charset="0"/>
              <a:buChar char="•"/>
            </a:pPr>
            <a:r>
              <a:rPr lang="en-US" dirty="0" smtClean="0"/>
              <a:t>Pass the data into the </a:t>
            </a:r>
            <a:r>
              <a:rPr lang="en-US" dirty="0" err="1" smtClean="0"/>
              <a:t>Gtk</a:t>
            </a:r>
            <a:r>
              <a:rPr lang="en-US" dirty="0" smtClean="0"/>
              <a:t> Gateway (a protected type)</a:t>
            </a:r>
          </a:p>
          <a:p>
            <a:pPr marL="285750" indent="-285750">
              <a:buFont typeface="Arial" pitchFamily="34" charset="0"/>
              <a:buChar char="•"/>
            </a:pPr>
            <a:r>
              <a:rPr lang="en-US" dirty="0" smtClean="0"/>
              <a:t>When control is returned, extract the results and pass them back to the caller.</a:t>
            </a:r>
            <a:endParaRPr lang="en-GB" dirty="0"/>
          </a:p>
        </p:txBody>
      </p:sp>
    </p:spTree>
    <p:extLst>
      <p:ext uri="{BB962C8B-B14F-4D97-AF65-F5344CB8AC3E}">
        <p14:creationId xmlns:p14="http://schemas.microsoft.com/office/powerpoint/2010/main" val="15751491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23</a:t>
            </a:fld>
            <a:endParaRPr lang="en-US"/>
          </a:p>
        </p:txBody>
      </p:sp>
      <p:sp>
        <p:nvSpPr>
          <p:cNvPr id="12" name="Rectangle 11"/>
          <p:cNvSpPr/>
          <p:nvPr/>
        </p:nvSpPr>
        <p:spPr>
          <a:xfrm>
            <a:off x="684360" y="3040099"/>
            <a:ext cx="7661692" cy="1600438"/>
          </a:xfrm>
          <a:prstGeom prst="rect">
            <a:avLst/>
          </a:prstGeom>
        </p:spPr>
        <p:txBody>
          <a:bodyPr wrap="square">
            <a:spAutoFit/>
          </a:bodyPr>
          <a:lstStyle/>
          <a:p>
            <a:r>
              <a:rPr lang="en-US" sz="1400" b="1" dirty="0" smtClean="0">
                <a:solidFill>
                  <a:srgbClr val="0070C0"/>
                </a:solidFill>
                <a:latin typeface="Courier New" pitchFamily="49" charset="0"/>
                <a:cs typeface="Courier New" pitchFamily="49" charset="0"/>
              </a:rPr>
              <a:t>entry</a:t>
            </a:r>
            <a:r>
              <a:rPr lang="en-US" sz="1400" b="1" dirty="0" smtClean="0">
                <a:latin typeface="Courier New" pitchFamily="49" charset="0"/>
                <a:cs typeface="Courier New" pitchFamily="49" charset="0"/>
              </a:rPr>
              <a:t> </a:t>
            </a:r>
            <a:r>
              <a:rPr lang="en-US" sz="1400" b="1" dirty="0" err="1">
                <a:latin typeface="Courier New" pitchFamily="49" charset="0"/>
                <a:cs typeface="Courier New" pitchFamily="49" charset="0"/>
              </a:rPr>
              <a:t>Synchronous_Request</a:t>
            </a:r>
            <a:r>
              <a:rPr lang="en-US" sz="1400" b="1" dirty="0">
                <a:latin typeface="Courier New" pitchFamily="49" charset="0"/>
                <a:cs typeface="Courier New" pitchFamily="49" charset="0"/>
              </a:rPr>
              <a:t> (Data : </a:t>
            </a:r>
            <a:r>
              <a:rPr lang="en-US" sz="1400" b="1" dirty="0">
                <a:solidFill>
                  <a:srgbClr val="0070C0"/>
                </a:solidFill>
                <a:latin typeface="Courier New" pitchFamily="49" charset="0"/>
                <a:cs typeface="Courier New" pitchFamily="49" charset="0"/>
              </a:rPr>
              <a:t>in</a:t>
            </a:r>
            <a:r>
              <a:rPr lang="en-US" sz="1400" b="1" dirty="0">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out</a:t>
            </a:r>
            <a:r>
              <a:rPr lang="en-US" sz="1400" b="1" dirty="0">
                <a:latin typeface="Courier New" pitchFamily="49" charset="0"/>
                <a:cs typeface="Courier New" pitchFamily="49" charset="0"/>
              </a:rPr>
              <a:t> </a:t>
            </a:r>
            <a:r>
              <a:rPr lang="en-US" sz="1400" b="1" dirty="0" err="1">
                <a:solidFill>
                  <a:schemeClr val="accent3">
                    <a:lumMod val="75000"/>
                  </a:schemeClr>
                </a:solidFill>
                <a:latin typeface="Courier New" pitchFamily="49" charset="0"/>
                <a:cs typeface="Courier New" pitchFamily="49" charset="0"/>
              </a:rPr>
              <a:t>Request_Data</a:t>
            </a:r>
            <a:r>
              <a:rPr lang="en-US" sz="1400" b="1" dirty="0" err="1">
                <a:latin typeface="Courier New" pitchFamily="49" charset="0"/>
                <a:cs typeface="Courier New" pitchFamily="49" charset="0"/>
              </a:rPr>
              <a:t>'</a:t>
            </a:r>
            <a:r>
              <a:rPr lang="en-US" sz="1400" b="1" dirty="0" err="1">
                <a:solidFill>
                  <a:schemeClr val="accent6">
                    <a:lumMod val="75000"/>
                  </a:schemeClr>
                </a:solidFill>
                <a:latin typeface="Courier New" pitchFamily="49" charset="0"/>
                <a:cs typeface="Courier New" pitchFamily="49" charset="0"/>
              </a:rPr>
              <a:t>class</a:t>
            </a:r>
            <a:r>
              <a:rPr lang="en-US" sz="1400" b="1" dirty="0">
                <a:latin typeface="Courier New" pitchFamily="49" charset="0"/>
                <a:cs typeface="Courier New" pitchFamily="49" charset="0"/>
              </a:rPr>
              <a:t>)</a:t>
            </a:r>
          </a:p>
          <a:p>
            <a:r>
              <a:rPr lang="en-US" sz="1400" b="1" dirty="0" smtClean="0">
                <a:solidFill>
                  <a:srgbClr val="0070C0"/>
                </a:solidFill>
                <a:latin typeface="Courier New" pitchFamily="49" charset="0"/>
                <a:cs typeface="Courier New" pitchFamily="49" charset="0"/>
              </a:rPr>
              <a:t>when</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State = Idle </a:t>
            </a:r>
            <a:r>
              <a:rPr lang="en-US" sz="1400" b="1" dirty="0" smtClean="0">
                <a:solidFill>
                  <a:srgbClr val="0070C0"/>
                </a:solidFill>
                <a:latin typeface="Courier New" pitchFamily="49" charset="0"/>
                <a:cs typeface="Courier New" pitchFamily="49" charset="0"/>
              </a:rPr>
              <a:t>is</a:t>
            </a:r>
            <a:endParaRPr lang="en-US" sz="1400" b="1" dirty="0">
              <a:solidFill>
                <a:srgbClr val="0070C0"/>
              </a:solidFill>
              <a:latin typeface="Courier New" pitchFamily="49" charset="0"/>
              <a:cs typeface="Courier New" pitchFamily="49" charset="0"/>
            </a:endParaRPr>
          </a:p>
          <a:p>
            <a:r>
              <a:rPr lang="en-US" sz="1400" b="1" dirty="0" smtClean="0">
                <a:solidFill>
                  <a:srgbClr val="0070C0"/>
                </a:solidFill>
                <a:latin typeface="Courier New" pitchFamily="49" charset="0"/>
                <a:cs typeface="Courier New" pitchFamily="49" charset="0"/>
              </a:rPr>
              <a:t>begin</a:t>
            </a:r>
            <a:endParaRPr lang="en-US" sz="1400" b="1" dirty="0">
              <a:solidFill>
                <a:srgbClr val="0070C0"/>
              </a:solidFill>
              <a:latin typeface="Courier New" pitchFamily="49" charset="0"/>
              <a:cs typeface="Courier New" pitchFamily="49" charset="0"/>
            </a:endParaRP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Gateway.Data</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Data'</a:t>
            </a:r>
            <a:r>
              <a:rPr lang="en-US" sz="1400" b="1" dirty="0" err="1">
                <a:solidFill>
                  <a:schemeClr val="accent6">
                    <a:lumMod val="75000"/>
                  </a:schemeClr>
                </a:solidFill>
                <a:latin typeface="Courier New" pitchFamily="49" charset="0"/>
                <a:cs typeface="Courier New" pitchFamily="49" charset="0"/>
              </a:rPr>
              <a:t>unchecked_access</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State </a:t>
            </a:r>
            <a:r>
              <a:rPr lang="en-US" sz="1400" b="1" dirty="0">
                <a:latin typeface="Courier New" pitchFamily="49" charset="0"/>
                <a:cs typeface="Courier New" pitchFamily="49" charset="0"/>
              </a:rPr>
              <a:t>:= Busy;</a:t>
            </a:r>
          </a:p>
          <a:p>
            <a:r>
              <a:rPr lang="en-US" sz="1400" b="1" dirty="0">
                <a:latin typeface="Courier New" pitchFamily="49" charset="0"/>
                <a:cs typeface="Courier New" pitchFamily="49" charset="0"/>
              </a:rPr>
              <a:t>    </a:t>
            </a:r>
            <a:r>
              <a:rPr lang="en-US" sz="1400" b="1" dirty="0" err="1" smtClean="0">
                <a:solidFill>
                  <a:srgbClr val="0070C0"/>
                </a:solidFill>
                <a:latin typeface="Courier New" pitchFamily="49" charset="0"/>
                <a:cs typeface="Courier New" pitchFamily="49" charset="0"/>
              </a:rPr>
              <a:t>requeue</a:t>
            </a:r>
            <a:r>
              <a:rPr lang="en-US" sz="1400" b="1" dirty="0" smtClean="0">
                <a:solidFill>
                  <a:srgbClr val="0070C0"/>
                </a:solidFill>
                <a:latin typeface="Courier New" pitchFamily="49" charset="0"/>
                <a:cs typeface="Courier New" pitchFamily="49" charset="0"/>
              </a:rPr>
              <a:t> </a:t>
            </a:r>
            <a:r>
              <a:rPr lang="en-US" sz="1400" b="1" dirty="0">
                <a:latin typeface="Courier New" pitchFamily="49" charset="0"/>
                <a:cs typeface="Courier New" pitchFamily="49" charset="0"/>
              </a:rPr>
              <a:t>Serviced;</a:t>
            </a:r>
          </a:p>
          <a:p>
            <a:r>
              <a:rPr lang="en-US" sz="1400" b="1" dirty="0" smtClean="0">
                <a:solidFill>
                  <a:srgbClr val="0070C0"/>
                </a:solidFill>
                <a:latin typeface="Courier New" pitchFamily="49" charset="0"/>
                <a:cs typeface="Courier New" pitchFamily="49" charset="0"/>
              </a:rPr>
              <a:t>end</a:t>
            </a:r>
            <a:r>
              <a:rPr lang="en-US" sz="1400" b="1" dirty="0" smtClean="0">
                <a:latin typeface="Courier New" pitchFamily="49" charset="0"/>
                <a:cs typeface="Courier New" pitchFamily="49" charset="0"/>
              </a:rPr>
              <a:t> </a:t>
            </a:r>
            <a:r>
              <a:rPr lang="en-US" sz="1400" b="1" dirty="0" err="1">
                <a:latin typeface="Courier New" pitchFamily="49" charset="0"/>
                <a:cs typeface="Courier New" pitchFamily="49" charset="0"/>
              </a:rPr>
              <a:t>Synchronous_Request</a:t>
            </a:r>
            <a:r>
              <a:rPr lang="en-US" sz="1400" b="1" dirty="0">
                <a:latin typeface="Courier New" pitchFamily="49" charset="0"/>
                <a:cs typeface="Courier New" pitchFamily="49" charset="0"/>
              </a:rPr>
              <a:t>;</a:t>
            </a:r>
            <a:endParaRPr lang="en-GB" sz="1400" b="1" dirty="0">
              <a:latin typeface="Courier New" pitchFamily="49" charset="0"/>
              <a:cs typeface="Courier New" pitchFamily="49" charset="0"/>
            </a:endParaRPr>
          </a:p>
        </p:txBody>
      </p:sp>
      <p:sp>
        <p:nvSpPr>
          <p:cNvPr id="8" name="TextBox 7"/>
          <p:cNvSpPr txBox="1"/>
          <p:nvPr/>
        </p:nvSpPr>
        <p:spPr>
          <a:xfrm>
            <a:off x="805129" y="1138687"/>
            <a:ext cx="6599207" cy="1754326"/>
          </a:xfrm>
          <a:prstGeom prst="rect">
            <a:avLst/>
          </a:prstGeom>
          <a:noFill/>
        </p:spPr>
        <p:txBody>
          <a:bodyPr wrap="square" rtlCol="0">
            <a:spAutoFit/>
          </a:bodyPr>
          <a:lstStyle/>
          <a:p>
            <a:pPr marL="285750" indent="-285750">
              <a:buFont typeface="Arial" pitchFamily="34" charset="0"/>
              <a:buChar char="•"/>
            </a:pPr>
            <a:r>
              <a:rPr lang="en-US" dirty="0" smtClean="0"/>
              <a:t>The Synchronous request blocks until the </a:t>
            </a:r>
            <a:r>
              <a:rPr lang="en-US" dirty="0" err="1" smtClean="0"/>
              <a:t>Gtk</a:t>
            </a:r>
            <a:r>
              <a:rPr lang="en-US" dirty="0" smtClean="0"/>
              <a:t> task is ready to process the request (State=Idle)</a:t>
            </a:r>
          </a:p>
          <a:p>
            <a:pPr marL="285750" indent="-285750">
              <a:buFont typeface="Arial" pitchFamily="34" charset="0"/>
              <a:buChar char="•"/>
            </a:pPr>
            <a:r>
              <a:rPr lang="en-US" dirty="0" smtClean="0"/>
              <a:t>Then it makes a private pointer to the request data and changes the change to Busy;</a:t>
            </a:r>
          </a:p>
          <a:p>
            <a:pPr marL="285750" indent="-285750">
              <a:buFont typeface="Arial" pitchFamily="34" charset="0"/>
              <a:buChar char="•"/>
            </a:pPr>
            <a:r>
              <a:rPr lang="en-US" dirty="0" smtClean="0"/>
              <a:t>It then blocks until the </a:t>
            </a:r>
            <a:r>
              <a:rPr lang="en-US" dirty="0" err="1" smtClean="0"/>
              <a:t>Gtk</a:t>
            </a:r>
            <a:r>
              <a:rPr lang="en-US" dirty="0" smtClean="0"/>
              <a:t> task makes a rendezvous with it to signal that the Synchronous procedure has completed.</a:t>
            </a:r>
            <a:endParaRPr lang="en-GB" dirty="0"/>
          </a:p>
        </p:txBody>
      </p:sp>
      <p:sp>
        <p:nvSpPr>
          <p:cNvPr id="3" name="Rectangle 2"/>
          <p:cNvSpPr/>
          <p:nvPr/>
        </p:nvSpPr>
        <p:spPr>
          <a:xfrm>
            <a:off x="684360" y="4771970"/>
            <a:ext cx="7415844" cy="1169551"/>
          </a:xfrm>
          <a:prstGeom prst="rect">
            <a:avLst/>
          </a:prstGeom>
        </p:spPr>
        <p:txBody>
          <a:bodyPr wrap="square">
            <a:spAutoFit/>
          </a:bodyPr>
          <a:lstStyle/>
          <a:p>
            <a:r>
              <a:rPr lang="en-US" sz="1400" b="1" dirty="0" smtClean="0">
                <a:solidFill>
                  <a:srgbClr val="0070C0"/>
                </a:solidFill>
                <a:latin typeface="Courier New" pitchFamily="49" charset="0"/>
                <a:cs typeface="Courier New" pitchFamily="49" charset="0"/>
              </a:rPr>
              <a:t>entry</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Serviced (</a:t>
            </a:r>
            <a:r>
              <a:rPr lang="en-US" sz="1400" b="1" dirty="0" err="1">
                <a:latin typeface="Courier New" pitchFamily="49" charset="0"/>
                <a:cs typeface="Courier New" pitchFamily="49" charset="0"/>
              </a:rPr>
              <a:t>Unused_Data</a:t>
            </a:r>
            <a:r>
              <a:rPr lang="en-US" sz="1400" b="1" dirty="0">
                <a:latin typeface="Courier New" pitchFamily="49" charset="0"/>
                <a:cs typeface="Courier New" pitchFamily="49" charset="0"/>
              </a:rPr>
              <a:t> : </a:t>
            </a:r>
            <a:r>
              <a:rPr lang="en-US" sz="1400" b="1" dirty="0">
                <a:solidFill>
                  <a:srgbClr val="0070C0"/>
                </a:solidFill>
                <a:latin typeface="Courier New" pitchFamily="49" charset="0"/>
                <a:cs typeface="Courier New" pitchFamily="49" charset="0"/>
              </a:rPr>
              <a:t>in</a:t>
            </a:r>
            <a:r>
              <a:rPr lang="en-US" sz="1400" b="1" dirty="0">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out</a:t>
            </a:r>
            <a:r>
              <a:rPr lang="en-US" sz="1400" b="1" dirty="0">
                <a:latin typeface="Courier New" pitchFamily="49" charset="0"/>
                <a:cs typeface="Courier New" pitchFamily="49" charset="0"/>
              </a:rPr>
              <a:t> </a:t>
            </a:r>
            <a:r>
              <a:rPr lang="en-US" sz="1400" b="1" dirty="0" err="1">
                <a:solidFill>
                  <a:schemeClr val="accent3">
                    <a:lumMod val="75000"/>
                  </a:schemeClr>
                </a:solidFill>
                <a:latin typeface="Courier New" pitchFamily="49" charset="0"/>
                <a:cs typeface="Courier New" pitchFamily="49" charset="0"/>
              </a:rPr>
              <a:t>Request_Data</a:t>
            </a:r>
            <a:r>
              <a:rPr lang="en-US" sz="1400" b="1" dirty="0" err="1">
                <a:latin typeface="Courier New" pitchFamily="49" charset="0"/>
                <a:cs typeface="Courier New" pitchFamily="49" charset="0"/>
              </a:rPr>
              <a:t>'</a:t>
            </a:r>
            <a:r>
              <a:rPr lang="en-US" sz="1400" b="1" dirty="0" err="1">
                <a:solidFill>
                  <a:schemeClr val="accent6">
                    <a:lumMod val="75000"/>
                  </a:schemeClr>
                </a:solidFill>
                <a:latin typeface="Courier New" pitchFamily="49" charset="0"/>
                <a:cs typeface="Courier New" pitchFamily="49" charset="0"/>
              </a:rPr>
              <a:t>class</a:t>
            </a:r>
            <a:r>
              <a:rPr lang="en-US" sz="1400" b="1" dirty="0">
                <a:latin typeface="Courier New" pitchFamily="49" charset="0"/>
                <a:cs typeface="Courier New" pitchFamily="49" charset="0"/>
              </a:rPr>
              <a:t>)</a:t>
            </a:r>
          </a:p>
          <a:p>
            <a:r>
              <a:rPr lang="en-US" sz="1400" b="1" dirty="0" smtClean="0">
                <a:solidFill>
                  <a:srgbClr val="0070C0"/>
                </a:solidFill>
                <a:latin typeface="Courier New" pitchFamily="49" charset="0"/>
                <a:cs typeface="Courier New" pitchFamily="49" charset="0"/>
              </a:rPr>
              <a:t>when</a:t>
            </a:r>
            <a:r>
              <a:rPr lang="en-US" sz="1400" b="1" dirty="0" smtClean="0">
                <a:latin typeface="Courier New" pitchFamily="49" charset="0"/>
                <a:cs typeface="Courier New" pitchFamily="49" charset="0"/>
              </a:rPr>
              <a:t> State </a:t>
            </a:r>
            <a:r>
              <a:rPr lang="en-US" sz="1400" b="1" dirty="0">
                <a:latin typeface="Courier New" pitchFamily="49" charset="0"/>
                <a:cs typeface="Courier New" pitchFamily="49" charset="0"/>
              </a:rPr>
              <a:t>= Ready </a:t>
            </a:r>
            <a:r>
              <a:rPr lang="en-US" sz="1400" b="1" dirty="0" smtClean="0">
                <a:solidFill>
                  <a:srgbClr val="0070C0"/>
                </a:solidFill>
                <a:latin typeface="Courier New" pitchFamily="49" charset="0"/>
                <a:cs typeface="Courier New" pitchFamily="49" charset="0"/>
              </a:rPr>
              <a:t>is</a:t>
            </a:r>
            <a:endParaRPr lang="en-US" sz="1400" b="1" dirty="0">
              <a:solidFill>
                <a:srgbClr val="0070C0"/>
              </a:solidFill>
              <a:latin typeface="Courier New" pitchFamily="49" charset="0"/>
              <a:cs typeface="Courier New" pitchFamily="49" charset="0"/>
            </a:endParaRPr>
          </a:p>
          <a:p>
            <a:r>
              <a:rPr lang="en-US" sz="1400" b="1" dirty="0" smtClean="0">
                <a:solidFill>
                  <a:srgbClr val="0070C0"/>
                </a:solidFill>
                <a:latin typeface="Courier New" pitchFamily="49" charset="0"/>
                <a:cs typeface="Courier New" pitchFamily="49" charset="0"/>
              </a:rPr>
              <a:t>begin</a:t>
            </a:r>
            <a:endParaRPr lang="en-US" sz="1400" b="1" dirty="0">
              <a:solidFill>
                <a:srgbClr val="0070C0"/>
              </a:solidFill>
              <a:latin typeface="Courier New" pitchFamily="49" charset="0"/>
              <a:cs typeface="Courier New" pitchFamily="49" charset="0"/>
            </a:endParaRPr>
          </a:p>
          <a:p>
            <a:r>
              <a:rPr lang="en-US" sz="1400" b="1" dirty="0" smtClean="0">
                <a:latin typeface="Courier New" pitchFamily="49" charset="0"/>
                <a:cs typeface="Courier New" pitchFamily="49" charset="0"/>
              </a:rPr>
              <a:t>    State </a:t>
            </a:r>
            <a:r>
              <a:rPr lang="en-US" sz="1400" b="1" dirty="0">
                <a:latin typeface="Courier New" pitchFamily="49" charset="0"/>
                <a:cs typeface="Courier New" pitchFamily="49" charset="0"/>
              </a:rPr>
              <a:t>:= Idle;</a:t>
            </a:r>
          </a:p>
          <a:p>
            <a:r>
              <a:rPr lang="en-US" sz="1400" b="1" dirty="0" smtClean="0">
                <a:solidFill>
                  <a:srgbClr val="0070C0"/>
                </a:solidFill>
                <a:latin typeface="Courier New" pitchFamily="49" charset="0"/>
                <a:cs typeface="Courier New" pitchFamily="49" charset="0"/>
              </a:rPr>
              <a:t>end</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Serviced;</a:t>
            </a:r>
            <a:endParaRPr lang="en-GB" sz="1400" b="1" dirty="0">
              <a:latin typeface="Courier New" pitchFamily="49" charset="0"/>
              <a:cs typeface="Courier New" pitchFamily="49" charset="0"/>
            </a:endParaRPr>
          </a:p>
        </p:txBody>
      </p:sp>
    </p:spTree>
    <p:extLst>
      <p:ext uri="{BB962C8B-B14F-4D97-AF65-F5344CB8AC3E}">
        <p14:creationId xmlns:p14="http://schemas.microsoft.com/office/powerpoint/2010/main" val="200440307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24</a:t>
            </a:fld>
            <a:endParaRPr lang="en-US"/>
          </a:p>
        </p:txBody>
      </p:sp>
      <p:sp>
        <p:nvSpPr>
          <p:cNvPr id="8" name="TextBox 7"/>
          <p:cNvSpPr txBox="1"/>
          <p:nvPr/>
        </p:nvSpPr>
        <p:spPr>
          <a:xfrm>
            <a:off x="822381" y="2759247"/>
            <a:ext cx="6599207" cy="1477328"/>
          </a:xfrm>
          <a:prstGeom prst="rect">
            <a:avLst/>
          </a:prstGeom>
          <a:noFill/>
        </p:spPr>
        <p:txBody>
          <a:bodyPr wrap="square" rtlCol="0">
            <a:spAutoFit/>
          </a:bodyPr>
          <a:lstStyle/>
          <a:p>
            <a:pPr marL="285750" indent="-285750">
              <a:buFont typeface="Arial" pitchFamily="34" charset="0"/>
              <a:buChar char="•"/>
            </a:pPr>
            <a:r>
              <a:rPr lang="en-US" dirty="0" smtClean="0"/>
              <a:t>The </a:t>
            </a:r>
            <a:r>
              <a:rPr lang="en-US" dirty="0" err="1" smtClean="0"/>
              <a:t>Gtk</a:t>
            </a:r>
            <a:r>
              <a:rPr lang="en-US" dirty="0" smtClean="0"/>
              <a:t> task calls check to wait for something to do</a:t>
            </a:r>
          </a:p>
          <a:p>
            <a:pPr marL="285750" indent="-285750">
              <a:buFont typeface="Arial" pitchFamily="34" charset="0"/>
              <a:buChar char="•"/>
            </a:pPr>
            <a:r>
              <a:rPr lang="en-US" dirty="0" smtClean="0"/>
              <a:t>When released it performs the synchronous routine associated with the extended type pointed to by its private pointer</a:t>
            </a:r>
          </a:p>
          <a:p>
            <a:pPr marL="285750" indent="-285750">
              <a:buFont typeface="Arial" pitchFamily="34" charset="0"/>
              <a:buChar char="•"/>
            </a:pPr>
            <a:r>
              <a:rPr lang="en-US" dirty="0" smtClean="0"/>
              <a:t>Then it calls </a:t>
            </a:r>
            <a:r>
              <a:rPr lang="en-US" dirty="0" err="1" smtClean="0"/>
              <a:t>Complete_Synchronous_Service</a:t>
            </a:r>
            <a:r>
              <a:rPr lang="en-US" dirty="0" smtClean="0"/>
              <a:t> to change the state to Ready thereby releasing the caller.</a:t>
            </a:r>
          </a:p>
        </p:txBody>
      </p:sp>
      <p:sp>
        <p:nvSpPr>
          <p:cNvPr id="3" name="Rectangle 2"/>
          <p:cNvSpPr/>
          <p:nvPr/>
        </p:nvSpPr>
        <p:spPr>
          <a:xfrm>
            <a:off x="822381" y="4422821"/>
            <a:ext cx="6808128" cy="1169551"/>
          </a:xfrm>
          <a:prstGeom prst="rect">
            <a:avLst/>
          </a:prstGeom>
        </p:spPr>
        <p:txBody>
          <a:bodyPr wrap="square">
            <a:spAutoFit/>
          </a:bodyPr>
          <a:lstStyle/>
          <a:p>
            <a:r>
              <a:rPr lang="en-US" sz="1400" b="1" dirty="0">
                <a:solidFill>
                  <a:srgbClr val="0070C0"/>
                </a:solidFill>
                <a:latin typeface="Courier New" pitchFamily="49" charset="0"/>
                <a:cs typeface="Courier New" pitchFamily="49" charset="0"/>
              </a:rPr>
              <a:t>l</a:t>
            </a:r>
            <a:r>
              <a:rPr lang="en-US" sz="1400" b="1" dirty="0" smtClean="0">
                <a:solidFill>
                  <a:srgbClr val="0070C0"/>
                </a:solidFill>
                <a:latin typeface="Courier New" pitchFamily="49" charset="0"/>
                <a:cs typeface="Courier New" pitchFamily="49" charset="0"/>
              </a:rPr>
              <a:t>oop</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a:t>
            </a:r>
            <a:r>
              <a:rPr lang="en-US" sz="1400" b="1" dirty="0" err="1" smtClean="0">
                <a:latin typeface="Courier New" pitchFamily="49" charset="0"/>
                <a:cs typeface="Courier New" pitchFamily="49" charset="0"/>
              </a:rPr>
              <a:t>Gateway.Check</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Synchronous_Service</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a:t>
            </a:r>
            <a:r>
              <a:rPr lang="en-US" sz="1400" b="1" dirty="0" err="1">
                <a:latin typeface="Courier New" pitchFamily="49" charset="0"/>
                <a:cs typeface="Courier New" pitchFamily="49" charset="0"/>
              </a:rPr>
              <a:t>Gateway.Synchronous_Data.all</a:t>
            </a:r>
            <a:r>
              <a:rPr lang="en-US" sz="1400" b="1" dirty="0">
                <a:latin typeface="Courier New" pitchFamily="49" charset="0"/>
                <a:cs typeface="Courier New" pitchFamily="49" charset="0"/>
              </a:rPr>
              <a:t>);</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Gateway.Complete_Synchronous_Service</a:t>
            </a:r>
            <a:r>
              <a:rPr lang="en-US" sz="1400" b="1" dirty="0" smtClean="0">
                <a:latin typeface="Courier New" pitchFamily="49" charset="0"/>
                <a:cs typeface="Courier New" pitchFamily="49" charset="0"/>
              </a:rPr>
              <a:t>;</a:t>
            </a:r>
          </a:p>
          <a:p>
            <a:r>
              <a:rPr lang="en-US" sz="1400" b="1" dirty="0">
                <a:solidFill>
                  <a:srgbClr val="0070C0"/>
                </a:solidFill>
                <a:latin typeface="Courier New" pitchFamily="49" charset="0"/>
                <a:cs typeface="Courier New" pitchFamily="49" charset="0"/>
              </a:rPr>
              <a:t>e</a:t>
            </a:r>
            <a:r>
              <a:rPr lang="en-US" sz="1400" b="1" dirty="0" smtClean="0">
                <a:solidFill>
                  <a:srgbClr val="0070C0"/>
                </a:solidFill>
                <a:latin typeface="Courier New" pitchFamily="49" charset="0"/>
                <a:cs typeface="Courier New" pitchFamily="49" charset="0"/>
              </a:rPr>
              <a:t>nd loop;</a:t>
            </a:r>
            <a:endParaRPr lang="en-US" sz="1400" b="1" dirty="0">
              <a:solidFill>
                <a:srgbClr val="0070C0"/>
              </a:solidFill>
              <a:latin typeface="Courier New" pitchFamily="49" charset="0"/>
              <a:cs typeface="Courier New" pitchFamily="49" charset="0"/>
            </a:endParaRPr>
          </a:p>
        </p:txBody>
      </p:sp>
      <p:sp>
        <p:nvSpPr>
          <p:cNvPr id="10" name="Rectangle 9"/>
          <p:cNvSpPr/>
          <p:nvPr/>
        </p:nvSpPr>
        <p:spPr>
          <a:xfrm>
            <a:off x="822382" y="1138681"/>
            <a:ext cx="7496355" cy="1384995"/>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protected</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Gateway </a:t>
            </a:r>
            <a:r>
              <a:rPr lang="en-GB" sz="1400" b="1" dirty="0">
                <a:solidFill>
                  <a:srgbClr val="0070C0"/>
                </a:solidFill>
                <a:latin typeface="Courier New" pitchFamily="49" charset="0"/>
                <a:cs typeface="Courier New" pitchFamily="49" charset="0"/>
              </a:rPr>
              <a:t>is</a:t>
            </a:r>
          </a:p>
          <a:p>
            <a:r>
              <a:rPr lang="en-GB" sz="1400" b="1" dirty="0" smtClean="0">
                <a:solidFill>
                  <a:srgbClr val="0070C0"/>
                </a:solidFill>
                <a:latin typeface="Courier New" pitchFamily="49" charset="0"/>
                <a:cs typeface="Courier New" pitchFamily="49" charset="0"/>
              </a:rPr>
              <a:t>    entry</a:t>
            </a:r>
            <a:r>
              <a:rPr lang="en-GB" sz="1400" b="1" dirty="0">
                <a:latin typeface="Courier New" pitchFamily="49" charset="0"/>
                <a:cs typeface="Courier New" pitchFamily="49" charset="0"/>
              </a:rPr>
              <a:t> </a:t>
            </a:r>
            <a:r>
              <a:rPr lang="en-GB" sz="1400" b="1" dirty="0" err="1" smtClean="0">
                <a:latin typeface="Courier New" pitchFamily="49" charset="0"/>
                <a:cs typeface="Courier New" pitchFamily="49" charset="0"/>
              </a:rPr>
              <a:t>Complete_Synchronous_Service</a:t>
            </a:r>
            <a:r>
              <a:rPr lang="en-GB" sz="1400" b="1" dirty="0" smtClean="0">
                <a:latin typeface="Courier New" pitchFamily="49" charset="0"/>
                <a:cs typeface="Courier New" pitchFamily="49" charset="0"/>
              </a:rPr>
              <a:t>;</a:t>
            </a:r>
          </a:p>
          <a:p>
            <a:r>
              <a:rPr lang="en-US" sz="1400" b="1" dirty="0" smtClean="0">
                <a:solidFill>
                  <a:srgbClr val="0070C0"/>
                </a:solidFill>
                <a:latin typeface="Courier New" pitchFamily="49" charset="0"/>
                <a:cs typeface="Courier New" pitchFamily="49" charset="0"/>
              </a:rPr>
              <a:t>    entry </a:t>
            </a:r>
            <a:r>
              <a:rPr lang="en-US" sz="1400" b="1" dirty="0" smtClean="0">
                <a:latin typeface="Courier New" pitchFamily="49" charset="0"/>
                <a:cs typeface="Courier New" pitchFamily="49" charset="0"/>
              </a:rPr>
              <a:t>Check;</a:t>
            </a:r>
            <a:endParaRPr lang="en-US" sz="1400" b="1" dirty="0" smtClean="0">
              <a:solidFill>
                <a:srgbClr val="0070C0"/>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end</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Gateway</a:t>
            </a:r>
            <a:r>
              <a:rPr lang="en-GB" sz="1400" b="1" dirty="0" smtClean="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function</a:t>
            </a:r>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Synchronous_Data</a:t>
            </a:r>
            <a:r>
              <a:rPr lang="en-GB" sz="1400" b="1" dirty="0">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return</a:t>
            </a:r>
            <a:r>
              <a:rPr lang="en-GB" sz="1400" b="1" dirty="0">
                <a:latin typeface="Courier New" pitchFamily="49" charset="0"/>
                <a:cs typeface="Courier New" pitchFamily="49" charset="0"/>
              </a:rPr>
              <a:t> </a:t>
            </a:r>
            <a:r>
              <a:rPr lang="en-GB" sz="1400" b="1" dirty="0" err="1">
                <a:solidFill>
                  <a:schemeClr val="accent3">
                    <a:lumMod val="75000"/>
                  </a:schemeClr>
                </a:solidFill>
                <a:latin typeface="Courier New" pitchFamily="49" charset="0"/>
                <a:cs typeface="Courier New" pitchFamily="49" charset="0"/>
              </a:rPr>
              <a:t>Request_Data_Ptr</a:t>
            </a:r>
            <a:r>
              <a:rPr lang="en-GB" sz="1400" b="1" dirty="0">
                <a:latin typeface="Courier New" pitchFamily="49" charset="0"/>
                <a:cs typeface="Courier New" pitchFamily="49" charset="0"/>
              </a:rPr>
              <a:t>;</a:t>
            </a:r>
          </a:p>
        </p:txBody>
      </p:sp>
    </p:spTree>
    <p:extLst>
      <p:ext uri="{BB962C8B-B14F-4D97-AF65-F5344CB8AC3E}">
        <p14:creationId xmlns:p14="http://schemas.microsoft.com/office/powerpoint/2010/main" val="76123754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25</a:t>
            </a:fld>
            <a:endParaRPr lang="en-US"/>
          </a:p>
        </p:txBody>
      </p:sp>
      <p:sp>
        <p:nvSpPr>
          <p:cNvPr id="10" name="Rectangle 9"/>
          <p:cNvSpPr/>
          <p:nvPr/>
        </p:nvSpPr>
        <p:spPr>
          <a:xfrm>
            <a:off x="822382" y="1138681"/>
            <a:ext cx="7496355" cy="4616648"/>
          </a:xfrm>
          <a:prstGeom prst="rect">
            <a:avLst/>
          </a:prstGeom>
        </p:spPr>
        <p:txBody>
          <a:bodyPr wrap="square">
            <a:spAutoFit/>
          </a:bodyPr>
          <a:lstStyle/>
          <a:p>
            <a:r>
              <a:rPr lang="en-US" sz="1400" b="1" dirty="0" smtClean="0">
                <a:solidFill>
                  <a:srgbClr val="0070C0"/>
                </a:solidFill>
                <a:latin typeface="Courier New" pitchFamily="49" charset="0"/>
                <a:cs typeface="Courier New" pitchFamily="49" charset="0"/>
              </a:rPr>
              <a:t>entry</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Check </a:t>
            </a:r>
          </a:p>
          <a:p>
            <a:r>
              <a:rPr lang="en-US" sz="1400" b="1" dirty="0" smtClean="0">
                <a:solidFill>
                  <a:srgbClr val="0070C0"/>
                </a:solidFill>
                <a:latin typeface="Courier New" pitchFamily="49" charset="0"/>
                <a:cs typeface="Courier New" pitchFamily="49" charset="0"/>
              </a:rPr>
              <a:t>when </a:t>
            </a:r>
            <a:r>
              <a:rPr lang="en-US" sz="1400" b="1" dirty="0" smtClean="0">
                <a:latin typeface="Courier New" pitchFamily="49" charset="0"/>
                <a:cs typeface="Courier New" pitchFamily="49" charset="0"/>
              </a:rPr>
              <a:t>(State</a:t>
            </a:r>
            <a:r>
              <a:rPr lang="en-US" sz="1400" b="1" dirty="0" smtClean="0">
                <a:solidFill>
                  <a:srgbClr val="0070C0"/>
                </a:solidFill>
                <a:latin typeface="Courier New" pitchFamily="49" charset="0"/>
                <a:cs typeface="Courier New" pitchFamily="49" charset="0"/>
              </a:rPr>
              <a:t> </a:t>
            </a:r>
            <a:r>
              <a:rPr lang="en-US" sz="1400" b="1" dirty="0">
                <a:latin typeface="Courier New" pitchFamily="49" charset="0"/>
                <a:cs typeface="Courier New" pitchFamily="49" charset="0"/>
              </a:rPr>
              <a:t>=</a:t>
            </a:r>
            <a:r>
              <a:rPr lang="en-US" sz="1400" b="1" dirty="0" smtClean="0">
                <a:latin typeface="Courier New" pitchFamily="49" charset="0"/>
                <a:cs typeface="Courier New" pitchFamily="49" charset="0"/>
              </a:rPr>
              <a:t> Busy)</a:t>
            </a:r>
            <a:r>
              <a:rPr lang="en-US" sz="1400" b="1" dirty="0" smtClean="0">
                <a:solidFill>
                  <a:srgbClr val="0070C0"/>
                </a:solidFill>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is</a:t>
            </a:r>
          </a:p>
          <a:p>
            <a:r>
              <a:rPr lang="en-US" sz="1400" b="1" dirty="0">
                <a:solidFill>
                  <a:srgbClr val="0070C0"/>
                </a:solidFill>
                <a:latin typeface="Courier New" pitchFamily="49" charset="0"/>
                <a:cs typeface="Courier New" pitchFamily="49" charset="0"/>
              </a:rPr>
              <a:t>begin</a:t>
            </a:r>
          </a:p>
          <a:p>
            <a:r>
              <a:rPr lang="en-US" sz="1400" b="1" dirty="0">
                <a:solidFill>
                  <a:srgbClr val="0070C0"/>
                </a:solidFill>
                <a:latin typeface="Courier New" pitchFamily="49" charset="0"/>
                <a:cs typeface="Courier New" pitchFamily="49" charset="0"/>
              </a:rPr>
              <a:t>    </a:t>
            </a:r>
            <a:r>
              <a:rPr lang="en-US" sz="1400" b="1" dirty="0">
                <a:latin typeface="Courier New" pitchFamily="49" charset="0"/>
                <a:cs typeface="Courier New" pitchFamily="49" charset="0"/>
              </a:rPr>
              <a:t>null;</a:t>
            </a:r>
          </a:p>
          <a:p>
            <a:r>
              <a:rPr lang="en-US" sz="1400" b="1" dirty="0">
                <a:solidFill>
                  <a:srgbClr val="0070C0"/>
                </a:solidFill>
                <a:latin typeface="Courier New" pitchFamily="49" charset="0"/>
                <a:cs typeface="Courier New" pitchFamily="49" charset="0"/>
              </a:rPr>
              <a:t>end</a:t>
            </a:r>
            <a:r>
              <a:rPr lang="en-US" sz="1400" b="1" dirty="0">
                <a:latin typeface="Courier New" pitchFamily="49" charset="0"/>
                <a:cs typeface="Courier New" pitchFamily="49" charset="0"/>
              </a:rPr>
              <a:t> Check;</a:t>
            </a:r>
          </a:p>
          <a:p>
            <a:endParaRPr lang="en-US" sz="1400" b="1" dirty="0" smtClean="0">
              <a:solidFill>
                <a:srgbClr val="0070C0"/>
              </a:solidFill>
              <a:latin typeface="Courier New" pitchFamily="49" charset="0"/>
              <a:cs typeface="Courier New" pitchFamily="49" charset="0"/>
            </a:endParaRPr>
          </a:p>
          <a:p>
            <a:r>
              <a:rPr lang="en-US" sz="1400" b="1" dirty="0">
                <a:solidFill>
                  <a:srgbClr val="0070C0"/>
                </a:solidFill>
                <a:latin typeface="Courier New" pitchFamily="49" charset="0"/>
                <a:cs typeface="Courier New" pitchFamily="49" charset="0"/>
              </a:rPr>
              <a:t>function</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Synchronous_Data</a:t>
            </a:r>
            <a:r>
              <a:rPr lang="en-US" sz="1400" b="1" dirty="0">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return</a:t>
            </a:r>
            <a:r>
              <a:rPr lang="en-US" sz="1400" b="1" dirty="0">
                <a:latin typeface="Courier New" pitchFamily="49" charset="0"/>
                <a:cs typeface="Courier New" pitchFamily="49" charset="0"/>
              </a:rPr>
              <a:t> </a:t>
            </a:r>
            <a:r>
              <a:rPr lang="en-US" sz="1400" b="1" dirty="0" err="1">
                <a:solidFill>
                  <a:schemeClr val="accent3">
                    <a:lumMod val="75000"/>
                  </a:schemeClr>
                </a:solidFill>
                <a:latin typeface="Courier New" pitchFamily="49" charset="0"/>
                <a:cs typeface="Courier New" pitchFamily="49" charset="0"/>
              </a:rPr>
              <a:t>Request_Data_Ptr</a:t>
            </a:r>
            <a:r>
              <a:rPr lang="en-US" sz="1400" b="1" dirty="0">
                <a:solidFill>
                  <a:schemeClr val="accent3">
                    <a:lumMod val="75000"/>
                  </a:schemeClr>
                </a:solidFill>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is</a:t>
            </a:r>
          </a:p>
          <a:p>
            <a:r>
              <a:rPr lang="en-US" sz="1400" b="1" dirty="0">
                <a:solidFill>
                  <a:srgbClr val="0070C0"/>
                </a:solidFill>
                <a:latin typeface="Courier New" pitchFamily="49" charset="0"/>
                <a:cs typeface="Courier New" pitchFamily="49" charset="0"/>
              </a:rPr>
              <a:t>begin</a:t>
            </a:r>
          </a:p>
          <a:p>
            <a:r>
              <a:rPr lang="en-US" sz="1400" b="1" dirty="0">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return</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Gateway.Data</a:t>
            </a:r>
            <a:r>
              <a:rPr lang="en-US" sz="1400" b="1" dirty="0">
                <a:latin typeface="Courier New" pitchFamily="49" charset="0"/>
                <a:cs typeface="Courier New" pitchFamily="49" charset="0"/>
              </a:rPr>
              <a:t>;</a:t>
            </a:r>
          </a:p>
          <a:p>
            <a:r>
              <a:rPr lang="en-US" sz="1400" b="1" dirty="0">
                <a:solidFill>
                  <a:srgbClr val="0070C0"/>
                </a:solidFill>
                <a:latin typeface="Courier New" pitchFamily="49" charset="0"/>
                <a:cs typeface="Courier New" pitchFamily="49" charset="0"/>
              </a:rPr>
              <a:t>end</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Synchronous_Data</a:t>
            </a:r>
            <a:r>
              <a:rPr lang="en-US" sz="1400" b="1" dirty="0">
                <a:latin typeface="Courier New" pitchFamily="49" charset="0"/>
                <a:cs typeface="Courier New" pitchFamily="49" charset="0"/>
              </a:rPr>
              <a:t>;</a:t>
            </a:r>
          </a:p>
          <a:p>
            <a:endParaRPr lang="en-US" sz="1400" b="1" dirty="0" smtClean="0">
              <a:solidFill>
                <a:srgbClr val="0070C0"/>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procedure</a:t>
            </a:r>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Complete_Synchronous_Service</a:t>
            </a:r>
            <a:r>
              <a:rPr lang="en-GB" sz="1400" b="1" dirty="0">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is</a:t>
            </a:r>
          </a:p>
          <a:p>
            <a:r>
              <a:rPr lang="en-GB" sz="1400" b="1" dirty="0">
                <a:solidFill>
                  <a:srgbClr val="0070C0"/>
                </a:solidFill>
                <a:latin typeface="Courier New" pitchFamily="49" charset="0"/>
                <a:cs typeface="Courier New" pitchFamily="49" charset="0"/>
              </a:rPr>
              <a:t>begin</a:t>
            </a:r>
          </a:p>
          <a:p>
            <a:r>
              <a:rPr lang="en-GB" sz="1400" b="1" dirty="0">
                <a:latin typeface="Courier New" pitchFamily="49" charset="0"/>
                <a:cs typeface="Courier New" pitchFamily="49" charset="0"/>
              </a:rPr>
              <a:t>    State := Ready;</a:t>
            </a:r>
          </a:p>
          <a:p>
            <a:r>
              <a:rPr lang="en-GB" sz="1400" b="1" dirty="0">
                <a:solidFill>
                  <a:srgbClr val="0070C0"/>
                </a:solidFill>
                <a:latin typeface="Courier New" pitchFamily="49" charset="0"/>
                <a:cs typeface="Courier New" pitchFamily="49" charset="0"/>
              </a:rPr>
              <a:t>end</a:t>
            </a:r>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Complete_Synchronous_Service</a:t>
            </a:r>
            <a:r>
              <a:rPr lang="en-GB" sz="1400" b="1" dirty="0">
                <a:latin typeface="Courier New" pitchFamily="49" charset="0"/>
                <a:cs typeface="Courier New" pitchFamily="49" charset="0"/>
              </a:rPr>
              <a:t>;</a:t>
            </a:r>
          </a:p>
          <a:p>
            <a:endParaRPr lang="en-US" sz="1400" b="1" dirty="0" smtClean="0">
              <a:solidFill>
                <a:srgbClr val="0070C0"/>
              </a:solidFill>
              <a:latin typeface="Courier New" pitchFamily="49" charset="0"/>
              <a:cs typeface="Courier New" pitchFamily="49" charset="0"/>
            </a:endParaRPr>
          </a:p>
          <a:p>
            <a:r>
              <a:rPr lang="en-US" sz="1400" b="1" dirty="0" smtClean="0">
                <a:solidFill>
                  <a:srgbClr val="0070C0"/>
                </a:solidFill>
                <a:latin typeface="Courier New" pitchFamily="49" charset="0"/>
                <a:cs typeface="Courier New" pitchFamily="49" charset="0"/>
              </a:rPr>
              <a:t>loop</a:t>
            </a:r>
            <a:endParaRPr lang="en-US" sz="1400" b="1" dirty="0">
              <a:solidFill>
                <a:srgbClr val="0070C0"/>
              </a:solidFill>
              <a:latin typeface="Courier New" pitchFamily="49" charset="0"/>
              <a:cs typeface="Courier New" pitchFamily="49" charset="0"/>
            </a:endParaRPr>
          </a:p>
          <a:p>
            <a:r>
              <a:rPr lang="en-US" sz="1400" b="1" dirty="0">
                <a:solidFill>
                  <a:srgbClr val="0070C0"/>
                </a:solidFill>
                <a:latin typeface="Courier New" pitchFamily="49" charset="0"/>
                <a:cs typeface="Courier New" pitchFamily="49" charset="0"/>
              </a:rPr>
              <a:t>    </a:t>
            </a:r>
            <a:r>
              <a:rPr lang="en-US" sz="1400" b="1" dirty="0" err="1">
                <a:latin typeface="Courier New" pitchFamily="49" charset="0"/>
                <a:cs typeface="Courier New" pitchFamily="49" charset="0"/>
              </a:rPr>
              <a:t>Gateway.Check</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Synchronous_Service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Gateway.Synchronous_Data.all</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Gateway.Complete_Synchronous_Service</a:t>
            </a:r>
            <a:r>
              <a:rPr lang="en-US" sz="1400" b="1" dirty="0">
                <a:latin typeface="Courier New" pitchFamily="49" charset="0"/>
                <a:cs typeface="Courier New" pitchFamily="49" charset="0"/>
              </a:rPr>
              <a:t>;</a:t>
            </a:r>
          </a:p>
          <a:p>
            <a:r>
              <a:rPr lang="en-US" sz="1400" b="1" dirty="0">
                <a:solidFill>
                  <a:srgbClr val="0070C0"/>
                </a:solidFill>
                <a:latin typeface="Courier New" pitchFamily="49" charset="0"/>
                <a:cs typeface="Courier New" pitchFamily="49" charset="0"/>
              </a:rPr>
              <a:t>end loop</a:t>
            </a:r>
            <a:r>
              <a:rPr lang="en-US" sz="1400" b="1" dirty="0" smtClean="0">
                <a:solidFill>
                  <a:srgbClr val="0070C0"/>
                </a:solidFill>
                <a:latin typeface="Courier New" pitchFamily="49" charset="0"/>
                <a:cs typeface="Courier New" pitchFamily="49" charset="0"/>
              </a:rPr>
              <a:t>;</a:t>
            </a:r>
            <a:endParaRPr lang="en-US" sz="1400" b="1" dirty="0">
              <a:solidFill>
                <a:srgbClr val="0070C0"/>
              </a:solidFill>
              <a:latin typeface="Courier New" pitchFamily="49" charset="0"/>
              <a:cs typeface="Courier New" pitchFamily="49" charset="0"/>
            </a:endParaRPr>
          </a:p>
        </p:txBody>
      </p:sp>
    </p:spTree>
    <p:extLst>
      <p:ext uri="{BB962C8B-B14F-4D97-AF65-F5344CB8AC3E}">
        <p14:creationId xmlns:p14="http://schemas.microsoft.com/office/powerpoint/2010/main" val="354699669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Asynchronous</a:t>
            </a:r>
            <a:endParaRPr lang="en-GB"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AE17-Astronomicial Ada</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White Elephant GmbH</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1D39BB-9209-C24A-862A-9F342DE0CBB3}" type="slidenum">
              <a:rPr lang="en-US" smtClean="0">
                <a:solidFill>
                  <a:prstClr val="black">
                    <a:tint val="75000"/>
                  </a:prstClr>
                </a:solidFill>
              </a:rPr>
              <a:pPr/>
              <a:t>26</a:t>
            </a:fld>
            <a:endParaRPr lang="en-US">
              <a:solidFill>
                <a:prstClr val="black">
                  <a:tint val="75000"/>
                </a:prstClr>
              </a:solidFill>
            </a:endParaRPr>
          </a:p>
        </p:txBody>
      </p:sp>
      <p:sp>
        <p:nvSpPr>
          <p:cNvPr id="7" name="Rectangle 6"/>
          <p:cNvSpPr/>
          <p:nvPr/>
        </p:nvSpPr>
        <p:spPr>
          <a:xfrm>
            <a:off x="5589917" y="1949569"/>
            <a:ext cx="1768415" cy="2605177"/>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prstClr val="white"/>
                </a:solidFill>
              </a:rPr>
              <a:t>Gui</a:t>
            </a:r>
            <a:endParaRPr lang="en-US" dirty="0" smtClean="0">
              <a:solidFill>
                <a:prstClr val="white"/>
              </a:solidFill>
            </a:endParaRPr>
          </a:p>
          <a:p>
            <a:pPr algn="ctr"/>
            <a:r>
              <a:rPr lang="en-US" dirty="0" smtClean="0">
                <a:solidFill>
                  <a:prstClr val="white"/>
                </a:solidFill>
              </a:rPr>
              <a:t>Task</a:t>
            </a:r>
            <a:endParaRPr lang="en-GB" dirty="0">
              <a:solidFill>
                <a:prstClr val="white"/>
              </a:solidFill>
            </a:endParaRPr>
          </a:p>
        </p:txBody>
      </p:sp>
      <p:cxnSp>
        <p:nvCxnSpPr>
          <p:cNvPr id="9" name="Straight Arrow Connector 8"/>
          <p:cNvCxnSpPr>
            <a:stCxn id="10" idx="3"/>
            <a:endCxn id="3" idx="1"/>
          </p:cNvCxnSpPr>
          <p:nvPr/>
        </p:nvCxnSpPr>
        <p:spPr>
          <a:xfrm>
            <a:off x="2133600" y="2066027"/>
            <a:ext cx="1256581" cy="6508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197634" y="1881361"/>
            <a:ext cx="935966" cy="369332"/>
          </a:xfrm>
          <a:prstGeom prst="rect">
            <a:avLst/>
          </a:prstGeom>
          <a:noFill/>
        </p:spPr>
        <p:txBody>
          <a:bodyPr wrap="square" rtlCol="0">
            <a:spAutoFit/>
          </a:bodyPr>
          <a:lstStyle/>
          <a:p>
            <a:r>
              <a:rPr lang="en-US" dirty="0" smtClean="0">
                <a:solidFill>
                  <a:prstClr val="black"/>
                </a:solidFill>
              </a:rPr>
              <a:t>Request</a:t>
            </a:r>
            <a:endParaRPr lang="en-GB" dirty="0">
              <a:solidFill>
                <a:prstClr val="black"/>
              </a:solidFill>
            </a:endParaRPr>
          </a:p>
        </p:txBody>
      </p:sp>
      <p:sp>
        <p:nvSpPr>
          <p:cNvPr id="3" name="Flowchart: Sequential Access Storage 2"/>
          <p:cNvSpPr/>
          <p:nvPr/>
        </p:nvSpPr>
        <p:spPr>
          <a:xfrm>
            <a:off x="3390181" y="2250693"/>
            <a:ext cx="865691" cy="932454"/>
          </a:xfrm>
          <a:prstGeom prst="flowChartMagneticTape">
            <a:avLst/>
          </a:prstGeom>
          <a:gradFill>
            <a:gsLst>
              <a:gs pos="0">
                <a:schemeClr val="accent3">
                  <a:lumMod val="75000"/>
                </a:schemeClr>
              </a:gs>
              <a:gs pos="100000">
                <a:schemeClr val="accent3">
                  <a:lumMod val="75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Queue</a:t>
            </a:r>
            <a:endParaRPr lang="en-GB" sz="1200" dirty="0"/>
          </a:p>
        </p:txBody>
      </p:sp>
      <p:cxnSp>
        <p:nvCxnSpPr>
          <p:cNvPr id="17" name="Straight Arrow Connector 16"/>
          <p:cNvCxnSpPr>
            <a:stCxn id="3" idx="3"/>
          </p:cNvCxnSpPr>
          <p:nvPr/>
        </p:nvCxnSpPr>
        <p:spPr>
          <a:xfrm>
            <a:off x="4255872" y="2716920"/>
            <a:ext cx="1334045" cy="5352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425179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AE17-Astronomicial Ada</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White Elephant GmbH</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1D39BB-9209-C24A-862A-9F342DE0CBB3}" type="slidenum">
              <a:rPr lang="en-US" smtClean="0">
                <a:solidFill>
                  <a:prstClr val="black">
                    <a:tint val="75000"/>
                  </a:prstClr>
                </a:solidFill>
              </a:rPr>
              <a:pPr/>
              <a:t>27</a:t>
            </a:fld>
            <a:endParaRPr lang="en-US">
              <a:solidFill>
                <a:prstClr val="black">
                  <a:tint val="75000"/>
                </a:prstClr>
              </a:solidFill>
            </a:endParaRPr>
          </a:p>
        </p:txBody>
      </p:sp>
      <p:sp>
        <p:nvSpPr>
          <p:cNvPr id="7" name="Rectangle 6"/>
          <p:cNvSpPr/>
          <p:nvPr/>
        </p:nvSpPr>
        <p:spPr>
          <a:xfrm>
            <a:off x="838199" y="1139030"/>
            <a:ext cx="7257394" cy="523220"/>
          </a:xfrm>
          <a:prstGeom prst="rect">
            <a:avLst/>
          </a:prstGeom>
        </p:spPr>
        <p:txBody>
          <a:bodyPr wrap="square">
            <a:spAutoFit/>
          </a:bodyPr>
          <a:lstStyle/>
          <a:p>
            <a:r>
              <a:rPr lang="en-US" sz="1400" b="1" noProof="1" smtClean="0">
                <a:solidFill>
                  <a:srgbClr val="0070C0"/>
                </a:solidFill>
                <a:latin typeface="Courier New" pitchFamily="49" charset="0"/>
                <a:cs typeface="Courier New" pitchFamily="49" charset="0"/>
              </a:rPr>
              <a:t>type</a:t>
            </a:r>
            <a:r>
              <a:rPr lang="en-US" sz="1400" noProof="1" smtClean="0">
                <a:solidFill>
                  <a:prstClr val="black"/>
                </a:solidFill>
                <a:latin typeface="Courier New" pitchFamily="49" charset="0"/>
                <a:cs typeface="Courier New" pitchFamily="49" charset="0"/>
              </a:rPr>
              <a:t> </a:t>
            </a:r>
            <a:r>
              <a:rPr lang="en-US" sz="1400" b="1" noProof="1" smtClean="0">
                <a:solidFill>
                  <a:schemeClr val="accent3">
                    <a:lumMod val="75000"/>
                  </a:schemeClr>
                </a:solidFill>
                <a:latin typeface="Courier New" pitchFamily="49" charset="0"/>
                <a:cs typeface="Courier New" pitchFamily="49" charset="0"/>
              </a:rPr>
              <a:t>Message_Data</a:t>
            </a:r>
            <a:r>
              <a:rPr lang="en-US" sz="1400" noProof="1" smtClean="0">
                <a:solidFill>
                  <a:schemeClr val="accent3">
                    <a:lumMod val="75000"/>
                  </a:schemeClr>
                </a:solidFill>
                <a:latin typeface="Courier New" pitchFamily="49" charset="0"/>
                <a:cs typeface="Courier New" pitchFamily="49" charset="0"/>
              </a:rPr>
              <a:t> </a:t>
            </a:r>
            <a:r>
              <a:rPr lang="en-US" sz="1400" b="1" noProof="1" smtClean="0">
                <a:solidFill>
                  <a:srgbClr val="0070C0"/>
                </a:solidFill>
                <a:latin typeface="Courier New" pitchFamily="49" charset="0"/>
                <a:cs typeface="Courier New" pitchFamily="49" charset="0"/>
              </a:rPr>
              <a:t>is abstract tagged null record</a:t>
            </a:r>
            <a:r>
              <a:rPr lang="en-US" sz="1400" noProof="1" smtClean="0">
                <a:solidFill>
                  <a:prstClr val="black"/>
                </a:solidFill>
                <a:latin typeface="Courier New" pitchFamily="49" charset="0"/>
                <a:cs typeface="Courier New" pitchFamily="49" charset="0"/>
              </a:rPr>
              <a:t>;</a:t>
            </a:r>
          </a:p>
          <a:p>
            <a:r>
              <a:rPr lang="en-US" sz="1400" b="1" noProof="1" smtClean="0">
                <a:solidFill>
                  <a:srgbClr val="0070C0"/>
                </a:solidFill>
                <a:latin typeface="Courier New" pitchFamily="49" charset="0"/>
                <a:cs typeface="Courier New" pitchFamily="49" charset="0"/>
              </a:rPr>
              <a:t>procedure</a:t>
            </a:r>
            <a:r>
              <a:rPr lang="en-US" sz="1400" b="1" noProof="1" smtClean="0">
                <a:solidFill>
                  <a:prstClr val="black"/>
                </a:solidFill>
                <a:latin typeface="Courier New" pitchFamily="49" charset="0"/>
                <a:cs typeface="Courier New" pitchFamily="49" charset="0"/>
              </a:rPr>
              <a:t> Asynchronous_Service </a:t>
            </a:r>
            <a:r>
              <a:rPr lang="en-US" sz="1400" b="1" noProof="1">
                <a:solidFill>
                  <a:prstClr val="black"/>
                </a:solidFill>
                <a:latin typeface="Courier New" pitchFamily="49" charset="0"/>
                <a:cs typeface="Courier New" pitchFamily="49" charset="0"/>
              </a:rPr>
              <a:t>(Data : </a:t>
            </a:r>
            <a:r>
              <a:rPr lang="en-US" sz="1400" b="1" noProof="1" smtClean="0">
                <a:solidFill>
                  <a:srgbClr val="9BBB59">
                    <a:lumMod val="75000"/>
                  </a:srgbClr>
                </a:solidFill>
                <a:latin typeface="Courier New" pitchFamily="49" charset="0"/>
                <a:cs typeface="Courier New" pitchFamily="49" charset="0"/>
              </a:rPr>
              <a:t>Message_Data</a:t>
            </a:r>
            <a:r>
              <a:rPr lang="en-US" sz="1400" b="1" noProof="1">
                <a:solidFill>
                  <a:prstClr val="black"/>
                </a:solidFill>
                <a:latin typeface="Courier New" pitchFamily="49" charset="0"/>
                <a:cs typeface="Courier New" pitchFamily="49" charset="0"/>
              </a:rPr>
              <a:t>) </a:t>
            </a:r>
            <a:r>
              <a:rPr lang="en-US" sz="1400" b="1" noProof="1">
                <a:solidFill>
                  <a:srgbClr val="0070C0"/>
                </a:solidFill>
                <a:latin typeface="Courier New" pitchFamily="49" charset="0"/>
                <a:cs typeface="Courier New" pitchFamily="49" charset="0"/>
              </a:rPr>
              <a:t>is</a:t>
            </a:r>
            <a:r>
              <a:rPr lang="en-US" sz="1400" b="1" noProof="1">
                <a:solidFill>
                  <a:prstClr val="black"/>
                </a:solidFill>
                <a:latin typeface="Courier New" pitchFamily="49" charset="0"/>
                <a:cs typeface="Courier New" pitchFamily="49" charset="0"/>
              </a:rPr>
              <a:t> </a:t>
            </a:r>
            <a:r>
              <a:rPr lang="en-US" sz="1400" b="1" noProof="1">
                <a:solidFill>
                  <a:srgbClr val="0070C0"/>
                </a:solidFill>
                <a:latin typeface="Courier New" pitchFamily="49" charset="0"/>
                <a:cs typeface="Courier New" pitchFamily="49" charset="0"/>
              </a:rPr>
              <a:t>abstract</a:t>
            </a:r>
            <a:r>
              <a:rPr lang="en-US" sz="1400" noProof="1">
                <a:solidFill>
                  <a:prstClr val="black"/>
                </a:solidFill>
                <a:latin typeface="Courier New" pitchFamily="49" charset="0"/>
                <a:cs typeface="Courier New" pitchFamily="49" charset="0"/>
              </a:rPr>
              <a:t>;</a:t>
            </a:r>
          </a:p>
        </p:txBody>
      </p:sp>
      <p:sp>
        <p:nvSpPr>
          <p:cNvPr id="9" name="Rectangle 8"/>
          <p:cNvSpPr/>
          <p:nvPr/>
        </p:nvSpPr>
        <p:spPr>
          <a:xfrm>
            <a:off x="822382" y="2401464"/>
            <a:ext cx="7375584" cy="954107"/>
          </a:xfrm>
          <a:prstGeom prst="rect">
            <a:avLst/>
          </a:prstGeom>
        </p:spPr>
        <p:txBody>
          <a:bodyPr wrap="square">
            <a:spAutoFit/>
          </a:bodyPr>
          <a:lstStyle/>
          <a:p>
            <a:r>
              <a:rPr lang="en-US" sz="1400" b="1" noProof="1" smtClean="0">
                <a:solidFill>
                  <a:srgbClr val="0070C0"/>
                </a:solidFill>
                <a:latin typeface="Courier New" pitchFamily="49" charset="0"/>
                <a:cs typeface="Courier New" pitchFamily="49" charset="0"/>
              </a:rPr>
              <a:t>type </a:t>
            </a:r>
            <a:r>
              <a:rPr lang="en-US" sz="1400" b="1" noProof="1" smtClean="0">
                <a:solidFill>
                  <a:srgbClr val="9BBB59">
                    <a:lumMod val="75000"/>
                  </a:srgbClr>
                </a:solidFill>
                <a:latin typeface="Courier New" pitchFamily="49" charset="0"/>
                <a:cs typeface="Courier New" pitchFamily="49" charset="0"/>
              </a:rPr>
              <a:t>Set_Check_Data </a:t>
            </a:r>
            <a:r>
              <a:rPr lang="en-US" sz="1400" b="1" noProof="1">
                <a:solidFill>
                  <a:srgbClr val="0070C0"/>
                </a:solidFill>
                <a:latin typeface="Courier New" pitchFamily="49" charset="0"/>
                <a:cs typeface="Courier New" pitchFamily="49" charset="0"/>
              </a:rPr>
              <a:t>is new </a:t>
            </a:r>
            <a:r>
              <a:rPr lang="en-US" sz="1400" b="1" noProof="1" smtClean="0">
                <a:solidFill>
                  <a:prstClr val="black"/>
                </a:solidFill>
                <a:latin typeface="Courier New" pitchFamily="49" charset="0"/>
                <a:cs typeface="Courier New" pitchFamily="49" charset="0"/>
              </a:rPr>
              <a:t>Gui.Router.</a:t>
            </a:r>
            <a:r>
              <a:rPr lang="en-US" sz="1400" b="1" noProof="1" smtClean="0">
                <a:solidFill>
                  <a:srgbClr val="9BBB59">
                    <a:lumMod val="75000"/>
                  </a:srgbClr>
                </a:solidFill>
                <a:latin typeface="Courier New" pitchFamily="49" charset="0"/>
                <a:cs typeface="Courier New" pitchFamily="49" charset="0"/>
              </a:rPr>
              <a:t>Message_Data</a:t>
            </a:r>
            <a:r>
              <a:rPr lang="en-US" sz="1400" b="1" noProof="1" smtClean="0">
                <a:solidFill>
                  <a:srgbClr val="0070C0"/>
                </a:solidFill>
                <a:latin typeface="Courier New" pitchFamily="49" charset="0"/>
                <a:cs typeface="Courier New" pitchFamily="49" charset="0"/>
              </a:rPr>
              <a:t> </a:t>
            </a:r>
            <a:r>
              <a:rPr lang="en-US" sz="1400" b="1" noProof="1">
                <a:solidFill>
                  <a:srgbClr val="0070C0"/>
                </a:solidFill>
                <a:latin typeface="Courier New" pitchFamily="49" charset="0"/>
                <a:cs typeface="Courier New" pitchFamily="49" charset="0"/>
              </a:rPr>
              <a:t>with record</a:t>
            </a:r>
          </a:p>
          <a:p>
            <a:r>
              <a:rPr lang="en-US" sz="1400" b="1" noProof="1">
                <a:solidFill>
                  <a:srgbClr val="0070C0"/>
                </a:solidFill>
                <a:latin typeface="Courier New" pitchFamily="49" charset="0"/>
                <a:cs typeface="Courier New" pitchFamily="49" charset="0"/>
              </a:rPr>
              <a:t>    </a:t>
            </a:r>
            <a:r>
              <a:rPr lang="en-US" sz="1400" b="1" noProof="1">
                <a:solidFill>
                  <a:prstClr val="black"/>
                </a:solidFill>
                <a:latin typeface="Courier New" pitchFamily="49" charset="0"/>
                <a:cs typeface="Courier New" pitchFamily="49" charset="0"/>
              </a:rPr>
              <a:t>Check_Box </a:t>
            </a:r>
            <a:r>
              <a:rPr lang="en-US" sz="1400" b="1" noProof="1" smtClean="0">
                <a:solidFill>
                  <a:prstClr val="black"/>
                </a:solidFill>
                <a:latin typeface="Courier New" pitchFamily="49" charset="0"/>
                <a:cs typeface="Courier New" pitchFamily="49" charset="0"/>
              </a:rPr>
              <a:t>: </a:t>
            </a:r>
            <a:r>
              <a:rPr lang="en-US" sz="1400" b="1" noProof="1">
                <a:solidFill>
                  <a:prstClr val="black"/>
                </a:solidFill>
                <a:latin typeface="Courier New" pitchFamily="49" charset="0"/>
                <a:cs typeface="Courier New" pitchFamily="49" charset="0"/>
              </a:rPr>
              <a:t>Gtk.Check_Button.</a:t>
            </a:r>
            <a:r>
              <a:rPr lang="en-US" sz="1400" b="1" noProof="1">
                <a:solidFill>
                  <a:srgbClr val="9BBB59">
                    <a:lumMod val="75000"/>
                  </a:srgbClr>
                </a:solidFill>
                <a:latin typeface="Courier New" pitchFamily="49" charset="0"/>
                <a:cs typeface="Courier New" pitchFamily="49" charset="0"/>
              </a:rPr>
              <a:t>Gtk_Check_Button</a:t>
            </a:r>
            <a:r>
              <a:rPr lang="en-US" sz="1400" b="1" noProof="1">
                <a:solidFill>
                  <a:srgbClr val="0070C0"/>
                </a:solidFill>
                <a:latin typeface="Courier New" pitchFamily="49" charset="0"/>
                <a:cs typeface="Courier New" pitchFamily="49" charset="0"/>
              </a:rPr>
              <a:t>;</a:t>
            </a:r>
          </a:p>
          <a:p>
            <a:r>
              <a:rPr lang="en-US" sz="1400" b="1" noProof="1">
                <a:solidFill>
                  <a:srgbClr val="0070C0"/>
                </a:solidFill>
                <a:latin typeface="Courier New" pitchFamily="49" charset="0"/>
                <a:cs typeface="Courier New" pitchFamily="49" charset="0"/>
              </a:rPr>
              <a:t>    </a:t>
            </a:r>
            <a:r>
              <a:rPr lang="en-US" sz="1400" b="1" noProof="1" smtClean="0">
                <a:latin typeface="Courier New" pitchFamily="49" charset="0"/>
                <a:cs typeface="Courier New" pitchFamily="49" charset="0"/>
              </a:rPr>
              <a:t>Is_Set</a:t>
            </a:r>
            <a:r>
              <a:rPr lang="en-US" sz="1400" b="1" noProof="1" smtClean="0">
                <a:solidFill>
                  <a:srgbClr val="0070C0"/>
                </a:solidFill>
                <a:latin typeface="Courier New" pitchFamily="49" charset="0"/>
                <a:cs typeface="Courier New" pitchFamily="49" charset="0"/>
              </a:rPr>
              <a:t>    </a:t>
            </a:r>
            <a:r>
              <a:rPr lang="en-US" sz="1400" b="1" noProof="1" smtClean="0">
                <a:latin typeface="Courier New" pitchFamily="49" charset="0"/>
                <a:cs typeface="Courier New" pitchFamily="49" charset="0"/>
              </a:rPr>
              <a:t>:</a:t>
            </a:r>
            <a:r>
              <a:rPr lang="en-US" sz="1400" b="1" noProof="1" smtClean="0">
                <a:solidFill>
                  <a:srgbClr val="0070C0"/>
                </a:solidFill>
                <a:latin typeface="Courier New" pitchFamily="49" charset="0"/>
                <a:cs typeface="Courier New" pitchFamily="49" charset="0"/>
              </a:rPr>
              <a:t> </a:t>
            </a:r>
            <a:r>
              <a:rPr lang="en-US" sz="1400" b="1" noProof="1">
                <a:solidFill>
                  <a:srgbClr val="9BBB59">
                    <a:lumMod val="75000"/>
                  </a:srgbClr>
                </a:solidFill>
                <a:latin typeface="Courier New" pitchFamily="49" charset="0"/>
                <a:cs typeface="Courier New" pitchFamily="49" charset="0"/>
              </a:rPr>
              <a:t>Boolean</a:t>
            </a:r>
            <a:r>
              <a:rPr lang="en-US" sz="1400" b="1" noProof="1">
                <a:solidFill>
                  <a:srgbClr val="0070C0"/>
                </a:solidFill>
                <a:latin typeface="Courier New" pitchFamily="49" charset="0"/>
                <a:cs typeface="Courier New" pitchFamily="49" charset="0"/>
              </a:rPr>
              <a:t>;</a:t>
            </a:r>
          </a:p>
          <a:p>
            <a:r>
              <a:rPr lang="en-US" sz="1400" b="1" noProof="1" smtClean="0">
                <a:solidFill>
                  <a:srgbClr val="0070C0"/>
                </a:solidFill>
                <a:latin typeface="Courier New" pitchFamily="49" charset="0"/>
                <a:cs typeface="Courier New" pitchFamily="49" charset="0"/>
              </a:rPr>
              <a:t>end </a:t>
            </a:r>
            <a:r>
              <a:rPr lang="en-US" sz="1400" b="1" noProof="1">
                <a:solidFill>
                  <a:srgbClr val="0070C0"/>
                </a:solidFill>
                <a:latin typeface="Courier New" pitchFamily="49" charset="0"/>
                <a:cs typeface="Courier New" pitchFamily="49" charset="0"/>
              </a:rPr>
              <a:t>record</a:t>
            </a:r>
            <a:r>
              <a:rPr lang="en-US" sz="1400" b="1" noProof="1" smtClean="0">
                <a:solidFill>
                  <a:srgbClr val="0070C0"/>
                </a:solidFill>
                <a:latin typeface="Courier New" pitchFamily="49" charset="0"/>
                <a:cs typeface="Courier New" pitchFamily="49" charset="0"/>
              </a:rPr>
              <a:t>; </a:t>
            </a:r>
            <a:endParaRPr lang="en-US" sz="1400" noProof="1">
              <a:solidFill>
                <a:prstClr val="black"/>
              </a:solidFill>
              <a:latin typeface="Courier New" pitchFamily="49" charset="0"/>
              <a:cs typeface="Courier New" pitchFamily="49" charset="0"/>
            </a:endParaRPr>
          </a:p>
        </p:txBody>
      </p:sp>
      <p:sp>
        <p:nvSpPr>
          <p:cNvPr id="10" name="TextBox 9"/>
          <p:cNvSpPr txBox="1"/>
          <p:nvPr/>
        </p:nvSpPr>
        <p:spPr>
          <a:xfrm>
            <a:off x="822382" y="1828832"/>
            <a:ext cx="7745084" cy="369332"/>
          </a:xfrm>
          <a:prstGeom prst="rect">
            <a:avLst/>
          </a:prstGeom>
          <a:noFill/>
        </p:spPr>
        <p:txBody>
          <a:bodyPr wrap="square" rtlCol="0">
            <a:spAutoFit/>
          </a:bodyPr>
          <a:lstStyle/>
          <a:p>
            <a:r>
              <a:rPr lang="en-US" dirty="0" smtClean="0">
                <a:solidFill>
                  <a:prstClr val="black"/>
                </a:solidFill>
              </a:rPr>
              <a:t>Extend the </a:t>
            </a:r>
            <a:r>
              <a:rPr lang="en-US" dirty="0" err="1" smtClean="0">
                <a:solidFill>
                  <a:prstClr val="black"/>
                </a:solidFill>
              </a:rPr>
              <a:t>Message_Data</a:t>
            </a:r>
            <a:r>
              <a:rPr lang="en-US" dirty="0" smtClean="0">
                <a:solidFill>
                  <a:prstClr val="black"/>
                </a:solidFill>
              </a:rPr>
              <a:t> type to include the data to be sent to </a:t>
            </a:r>
            <a:r>
              <a:rPr lang="en-US" dirty="0" err="1" smtClean="0">
                <a:solidFill>
                  <a:prstClr val="black"/>
                </a:solidFill>
              </a:rPr>
              <a:t>Gtk</a:t>
            </a:r>
            <a:r>
              <a:rPr lang="en-US" dirty="0" smtClean="0">
                <a:solidFill>
                  <a:prstClr val="black"/>
                </a:solidFill>
              </a:rPr>
              <a:t>.</a:t>
            </a:r>
            <a:endParaRPr lang="en-US" dirty="0">
              <a:solidFill>
                <a:prstClr val="black"/>
              </a:solidFill>
            </a:endParaRPr>
          </a:p>
        </p:txBody>
      </p:sp>
      <p:sp>
        <p:nvSpPr>
          <p:cNvPr id="13" name="TextBox 12"/>
          <p:cNvSpPr txBox="1"/>
          <p:nvPr/>
        </p:nvSpPr>
        <p:spPr>
          <a:xfrm>
            <a:off x="795057" y="3466774"/>
            <a:ext cx="6970143" cy="369332"/>
          </a:xfrm>
          <a:prstGeom prst="rect">
            <a:avLst/>
          </a:prstGeom>
          <a:noFill/>
        </p:spPr>
        <p:txBody>
          <a:bodyPr wrap="square" rtlCol="0">
            <a:spAutoFit/>
          </a:bodyPr>
          <a:lstStyle/>
          <a:p>
            <a:r>
              <a:rPr lang="en-US" dirty="0" smtClean="0">
                <a:solidFill>
                  <a:prstClr val="black"/>
                </a:solidFill>
              </a:rPr>
              <a:t>Define the routine that the </a:t>
            </a:r>
            <a:r>
              <a:rPr lang="en-US" dirty="0" err="1" smtClean="0">
                <a:solidFill>
                  <a:prstClr val="black"/>
                </a:solidFill>
              </a:rPr>
              <a:t>Gtk</a:t>
            </a:r>
            <a:r>
              <a:rPr lang="en-US" dirty="0" smtClean="0">
                <a:solidFill>
                  <a:prstClr val="black"/>
                </a:solidFill>
              </a:rPr>
              <a:t> task should call to process the data</a:t>
            </a:r>
            <a:endParaRPr lang="en-GB" dirty="0">
              <a:solidFill>
                <a:prstClr val="black"/>
              </a:solidFill>
            </a:endParaRPr>
          </a:p>
        </p:txBody>
      </p:sp>
      <p:sp>
        <p:nvSpPr>
          <p:cNvPr id="14" name="Rectangle 13"/>
          <p:cNvSpPr/>
          <p:nvPr/>
        </p:nvSpPr>
        <p:spPr>
          <a:xfrm>
            <a:off x="795056" y="3983924"/>
            <a:ext cx="8098777" cy="1169551"/>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overriding</a:t>
            </a:r>
            <a:endParaRPr lang="en-GB" sz="1400" b="1" dirty="0">
              <a:solidFill>
                <a:srgbClr val="0070C0"/>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procedure</a:t>
            </a:r>
            <a:r>
              <a:rPr lang="en-GB" sz="1400" b="1" dirty="0" smtClean="0">
                <a:solidFill>
                  <a:prstClr val="black"/>
                </a:solidFill>
                <a:latin typeface="Courier New" pitchFamily="49" charset="0"/>
                <a:cs typeface="Courier New" pitchFamily="49" charset="0"/>
              </a:rPr>
              <a:t> </a:t>
            </a:r>
            <a:r>
              <a:rPr lang="en-GB" sz="1400" b="1" dirty="0" err="1" smtClean="0">
                <a:solidFill>
                  <a:prstClr val="black"/>
                </a:solidFill>
                <a:latin typeface="Courier New" pitchFamily="49" charset="0"/>
                <a:cs typeface="Courier New" pitchFamily="49" charset="0"/>
              </a:rPr>
              <a:t>Asynchronous_Service</a:t>
            </a:r>
            <a:r>
              <a:rPr lang="en-GB" sz="1400" b="1" dirty="0" smtClean="0">
                <a:solidFill>
                  <a:prstClr val="black"/>
                </a:solidFill>
                <a:latin typeface="Courier New" pitchFamily="49" charset="0"/>
                <a:cs typeface="Courier New" pitchFamily="49" charset="0"/>
              </a:rPr>
              <a:t> </a:t>
            </a:r>
            <a:r>
              <a:rPr lang="en-GB" sz="1400" b="1" dirty="0">
                <a:solidFill>
                  <a:prstClr val="black"/>
                </a:solidFill>
                <a:latin typeface="Courier New" pitchFamily="49" charset="0"/>
                <a:cs typeface="Courier New" pitchFamily="49" charset="0"/>
              </a:rPr>
              <a:t>(Data : </a:t>
            </a:r>
            <a:r>
              <a:rPr lang="en-GB" sz="1400" b="1" dirty="0">
                <a:solidFill>
                  <a:srgbClr val="0070C0"/>
                </a:solidFill>
                <a:latin typeface="Courier New" pitchFamily="49" charset="0"/>
                <a:cs typeface="Courier New" pitchFamily="49" charset="0"/>
              </a:rPr>
              <a:t>in</a:t>
            </a:r>
            <a:r>
              <a:rPr lang="en-GB" sz="1400" b="1" dirty="0">
                <a:solidFill>
                  <a:prstClr val="black"/>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out</a:t>
            </a:r>
            <a:r>
              <a:rPr lang="en-GB" sz="1400" b="1" dirty="0">
                <a:solidFill>
                  <a:prstClr val="black"/>
                </a:solidFill>
                <a:latin typeface="Courier New" pitchFamily="49" charset="0"/>
                <a:cs typeface="Courier New" pitchFamily="49" charset="0"/>
              </a:rPr>
              <a:t> </a:t>
            </a:r>
            <a:r>
              <a:rPr lang="en-GB" sz="1400" b="1" dirty="0" err="1" smtClean="0">
                <a:solidFill>
                  <a:srgbClr val="9BBB59">
                    <a:lumMod val="75000"/>
                  </a:srgbClr>
                </a:solidFill>
                <a:latin typeface="Courier New" pitchFamily="49" charset="0"/>
                <a:cs typeface="Courier New" pitchFamily="49" charset="0"/>
              </a:rPr>
              <a:t>Set_Check_Data</a:t>
            </a:r>
            <a:r>
              <a:rPr lang="en-GB" sz="1400" b="1" dirty="0">
                <a:solidFill>
                  <a:prstClr val="black"/>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is</a:t>
            </a:r>
          </a:p>
          <a:p>
            <a:r>
              <a:rPr lang="en-GB" sz="1400" b="1" dirty="0" smtClean="0">
                <a:solidFill>
                  <a:srgbClr val="0070C0"/>
                </a:solidFill>
                <a:latin typeface="Courier New" pitchFamily="49" charset="0"/>
                <a:cs typeface="Courier New" pitchFamily="49" charset="0"/>
              </a:rPr>
              <a:t>begin</a:t>
            </a:r>
            <a:endParaRPr lang="en-GB" sz="1400" b="1" dirty="0">
              <a:solidFill>
                <a:srgbClr val="0070C0"/>
              </a:solidFill>
              <a:latin typeface="Courier New" pitchFamily="49" charset="0"/>
              <a:cs typeface="Courier New" pitchFamily="49" charset="0"/>
            </a:endParaRPr>
          </a:p>
          <a:p>
            <a:r>
              <a:rPr lang="en-GB" sz="1400" b="1" dirty="0" smtClean="0">
                <a:solidFill>
                  <a:prstClr val="black"/>
                </a:solidFill>
                <a:latin typeface="Courier New" pitchFamily="49" charset="0"/>
                <a:cs typeface="Courier New" pitchFamily="49" charset="0"/>
              </a:rPr>
              <a:t>    </a:t>
            </a:r>
            <a:r>
              <a:rPr lang="en-GB" sz="1400" b="1" dirty="0" err="1" smtClean="0">
                <a:solidFill>
                  <a:prstClr val="black"/>
                </a:solidFill>
                <a:latin typeface="Courier New" pitchFamily="49" charset="0"/>
                <a:cs typeface="Courier New" pitchFamily="49" charset="0"/>
              </a:rPr>
              <a:t>Data.Check_Box.Set_Active</a:t>
            </a:r>
            <a:r>
              <a:rPr lang="en-GB" sz="1400" b="1" dirty="0" smtClean="0">
                <a:solidFill>
                  <a:prstClr val="black"/>
                </a:solidFill>
                <a:latin typeface="Courier New" pitchFamily="49" charset="0"/>
                <a:cs typeface="Courier New" pitchFamily="49" charset="0"/>
              </a:rPr>
              <a:t> (</a:t>
            </a:r>
            <a:r>
              <a:rPr lang="en-GB" sz="1400" b="1" dirty="0" err="1" smtClean="0">
                <a:solidFill>
                  <a:prstClr val="black"/>
                </a:solidFill>
                <a:latin typeface="Courier New" pitchFamily="49" charset="0"/>
                <a:cs typeface="Courier New" pitchFamily="49" charset="0"/>
              </a:rPr>
              <a:t>Data.Is_Set</a:t>
            </a:r>
            <a:r>
              <a:rPr lang="en-GB" sz="1400" b="1" dirty="0" smtClean="0">
                <a:solidFill>
                  <a:prstClr val="black"/>
                </a:solidFill>
                <a:latin typeface="Courier New" pitchFamily="49" charset="0"/>
                <a:cs typeface="Courier New" pitchFamily="49" charset="0"/>
              </a:rPr>
              <a:t>);</a:t>
            </a:r>
          </a:p>
          <a:p>
            <a:r>
              <a:rPr lang="en-GB" sz="1400" b="1" dirty="0" smtClean="0">
                <a:solidFill>
                  <a:srgbClr val="0070C0"/>
                </a:solidFill>
                <a:latin typeface="Courier New" pitchFamily="49" charset="0"/>
                <a:cs typeface="Courier New" pitchFamily="49" charset="0"/>
              </a:rPr>
              <a:t>end</a:t>
            </a:r>
            <a:r>
              <a:rPr lang="en-GB" sz="1400" b="1" dirty="0" smtClean="0">
                <a:solidFill>
                  <a:prstClr val="black"/>
                </a:solidFill>
                <a:latin typeface="Courier New" pitchFamily="49" charset="0"/>
                <a:cs typeface="Courier New" pitchFamily="49" charset="0"/>
              </a:rPr>
              <a:t> </a:t>
            </a:r>
            <a:r>
              <a:rPr lang="en-GB" sz="1400" b="1" dirty="0" err="1" smtClean="0">
                <a:solidFill>
                  <a:prstClr val="black"/>
                </a:solidFill>
                <a:latin typeface="Courier New" pitchFamily="49" charset="0"/>
                <a:cs typeface="Courier New" pitchFamily="49" charset="0"/>
              </a:rPr>
              <a:t>Asynchronous_Service</a:t>
            </a:r>
            <a:r>
              <a:rPr lang="en-GB" sz="1400" b="1" dirty="0">
                <a:solidFill>
                  <a:prstClr val="black"/>
                </a:solidFill>
                <a:latin typeface="Courier New" pitchFamily="49" charset="0"/>
                <a:cs typeface="Courier New" pitchFamily="49" charset="0"/>
              </a:rPr>
              <a:t>;</a:t>
            </a:r>
          </a:p>
        </p:txBody>
      </p:sp>
    </p:spTree>
    <p:extLst>
      <p:ext uri="{BB962C8B-B14F-4D97-AF65-F5344CB8AC3E}">
        <p14:creationId xmlns:p14="http://schemas.microsoft.com/office/powerpoint/2010/main" val="26334170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AE17-Astronomicial Ada</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White Elephant GmbH</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1D39BB-9209-C24A-862A-9F342DE0CBB3}" type="slidenum">
              <a:rPr lang="en-US" smtClean="0">
                <a:solidFill>
                  <a:prstClr val="black">
                    <a:tint val="75000"/>
                  </a:prstClr>
                </a:solidFill>
              </a:rPr>
              <a:pPr/>
              <a:t>28</a:t>
            </a:fld>
            <a:endParaRPr lang="en-US">
              <a:solidFill>
                <a:prstClr val="black">
                  <a:tint val="75000"/>
                </a:prstClr>
              </a:solidFill>
            </a:endParaRPr>
          </a:p>
        </p:txBody>
      </p:sp>
      <p:sp>
        <p:nvSpPr>
          <p:cNvPr id="12" name="Rectangle 11"/>
          <p:cNvSpPr/>
          <p:nvPr/>
        </p:nvSpPr>
        <p:spPr>
          <a:xfrm>
            <a:off x="726302" y="3132015"/>
            <a:ext cx="7661692" cy="1600438"/>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procedure </a:t>
            </a:r>
            <a:r>
              <a:rPr lang="en-GB" sz="1400" b="1" dirty="0" smtClean="0">
                <a:solidFill>
                  <a:prstClr val="black"/>
                </a:solidFill>
                <a:latin typeface="Courier New" pitchFamily="49" charset="0"/>
                <a:cs typeface="Courier New" pitchFamily="49" charset="0"/>
              </a:rPr>
              <a:t>Set (</a:t>
            </a:r>
            <a:r>
              <a:rPr lang="en-GB" sz="1400" b="1" dirty="0" err="1" smtClean="0">
                <a:solidFill>
                  <a:prstClr val="black"/>
                </a:solidFill>
                <a:latin typeface="Courier New" pitchFamily="49" charset="0"/>
                <a:cs typeface="Courier New" pitchFamily="49" charset="0"/>
              </a:rPr>
              <a:t>The_Check_Box</a:t>
            </a:r>
            <a:r>
              <a:rPr lang="en-GB" sz="1400" b="1" dirty="0" smtClean="0">
                <a:solidFill>
                  <a:prstClr val="black"/>
                </a:solidFill>
                <a:latin typeface="Courier New" pitchFamily="49" charset="0"/>
                <a:cs typeface="Courier New" pitchFamily="49" charset="0"/>
              </a:rPr>
              <a:t> </a:t>
            </a:r>
            <a:r>
              <a:rPr lang="en-GB" sz="1400" b="1" dirty="0">
                <a:solidFill>
                  <a:prstClr val="black"/>
                </a:solidFill>
                <a:latin typeface="Courier New" pitchFamily="49" charset="0"/>
                <a:cs typeface="Courier New" pitchFamily="49" charset="0"/>
              </a:rPr>
              <a:t>: </a:t>
            </a:r>
            <a:r>
              <a:rPr lang="en-GB" sz="1400" b="1" dirty="0" err="1">
                <a:solidFill>
                  <a:prstClr val="black"/>
                </a:solidFill>
                <a:latin typeface="Courier New" pitchFamily="49" charset="0"/>
                <a:cs typeface="Courier New" pitchFamily="49" charset="0"/>
              </a:rPr>
              <a:t>Check_Box</a:t>
            </a:r>
            <a:r>
              <a:rPr lang="en-GB" sz="1400" b="1" dirty="0">
                <a:solidFill>
                  <a:prstClr val="black"/>
                </a:solidFill>
                <a:latin typeface="Courier New" pitchFamily="49" charset="0"/>
                <a:cs typeface="Courier New" pitchFamily="49" charset="0"/>
              </a:rPr>
              <a:t>) </a:t>
            </a:r>
            <a:r>
              <a:rPr lang="en-GB" sz="1400" b="1" dirty="0" smtClean="0">
                <a:solidFill>
                  <a:srgbClr val="0070C0"/>
                </a:solidFill>
                <a:latin typeface="Courier New" pitchFamily="49" charset="0"/>
                <a:cs typeface="Courier New" pitchFamily="49" charset="0"/>
              </a:rPr>
              <a:t>is</a:t>
            </a:r>
            <a:endParaRPr lang="en-GB" sz="1400" b="1" dirty="0">
              <a:solidFill>
                <a:srgbClr val="0070C0"/>
              </a:solidFill>
              <a:latin typeface="Courier New" pitchFamily="49" charset="0"/>
              <a:cs typeface="Courier New" pitchFamily="49" charset="0"/>
            </a:endParaRPr>
          </a:p>
          <a:p>
            <a:r>
              <a:rPr lang="en-GB" sz="1400" b="1" dirty="0" smtClean="0">
                <a:solidFill>
                  <a:prstClr val="black"/>
                </a:solidFill>
                <a:latin typeface="Courier New" pitchFamily="49" charset="0"/>
                <a:cs typeface="Courier New" pitchFamily="49" charset="0"/>
              </a:rPr>
              <a:t>    Data </a:t>
            </a:r>
            <a:r>
              <a:rPr lang="en-GB" sz="1400" b="1" dirty="0">
                <a:solidFill>
                  <a:prstClr val="black"/>
                </a:solidFill>
                <a:latin typeface="Courier New" pitchFamily="49" charset="0"/>
                <a:cs typeface="Courier New" pitchFamily="49" charset="0"/>
              </a:rPr>
              <a:t>: </a:t>
            </a:r>
            <a:r>
              <a:rPr lang="en-GB" sz="1400" b="1" dirty="0" err="1" smtClean="0">
                <a:solidFill>
                  <a:srgbClr val="9BBB59">
                    <a:lumMod val="75000"/>
                  </a:srgbClr>
                </a:solidFill>
                <a:latin typeface="Courier New" pitchFamily="49" charset="0"/>
                <a:cs typeface="Courier New" pitchFamily="49" charset="0"/>
              </a:rPr>
              <a:t>Set_Check_Data</a:t>
            </a:r>
            <a:r>
              <a:rPr lang="en-GB" sz="1400" b="1" dirty="0" smtClean="0">
                <a:solidFill>
                  <a:srgbClr val="9BBB59">
                    <a:lumMod val="75000"/>
                  </a:srgbClr>
                </a:solidFill>
                <a:latin typeface="Courier New" pitchFamily="49" charset="0"/>
                <a:cs typeface="Courier New" pitchFamily="49" charset="0"/>
              </a:rPr>
              <a:t> </a:t>
            </a:r>
            <a:r>
              <a:rPr lang="en-GB" sz="1400" b="1" dirty="0">
                <a:solidFill>
                  <a:prstClr val="black"/>
                </a:solidFill>
                <a:latin typeface="Courier New" pitchFamily="49" charset="0"/>
                <a:cs typeface="Courier New" pitchFamily="49" charset="0"/>
              </a:rPr>
              <a:t>:= (</a:t>
            </a:r>
            <a:r>
              <a:rPr lang="en-GB" sz="1400" b="1" dirty="0" err="1" smtClean="0">
                <a:solidFill>
                  <a:prstClr val="black"/>
                </a:solidFill>
                <a:latin typeface="Courier New" pitchFamily="49" charset="0"/>
                <a:cs typeface="Courier New" pitchFamily="49" charset="0"/>
              </a:rPr>
              <a:t>Gui.Router.</a:t>
            </a:r>
            <a:r>
              <a:rPr lang="en-GB" sz="1400" b="1" dirty="0" err="1" smtClean="0">
                <a:solidFill>
                  <a:srgbClr val="9BBB59">
                    <a:lumMod val="75000"/>
                  </a:srgbClr>
                </a:solidFill>
                <a:latin typeface="Courier New" pitchFamily="49" charset="0"/>
                <a:cs typeface="Courier New" pitchFamily="49" charset="0"/>
              </a:rPr>
              <a:t>Message_Data</a:t>
            </a:r>
            <a:r>
              <a:rPr lang="en-GB" sz="1400" b="1" dirty="0" smtClean="0">
                <a:solidFill>
                  <a:prstClr val="black"/>
                </a:solidFill>
                <a:latin typeface="Courier New" pitchFamily="49" charset="0"/>
                <a:cs typeface="Courier New" pitchFamily="49" charset="0"/>
              </a:rPr>
              <a:t> </a:t>
            </a:r>
            <a:r>
              <a:rPr lang="en-GB" sz="1400" b="1" dirty="0" smtClean="0">
                <a:solidFill>
                  <a:srgbClr val="0070C0"/>
                </a:solidFill>
                <a:latin typeface="Courier New" pitchFamily="49" charset="0"/>
                <a:cs typeface="Courier New" pitchFamily="49" charset="0"/>
              </a:rPr>
              <a:t>with</a:t>
            </a:r>
          </a:p>
          <a:p>
            <a:r>
              <a:rPr lang="en-GB" sz="1400" b="1" dirty="0">
                <a:solidFill>
                  <a:prstClr val="black"/>
                </a:solidFill>
                <a:latin typeface="Courier New" pitchFamily="49" charset="0"/>
                <a:cs typeface="Courier New" pitchFamily="49" charset="0"/>
              </a:rPr>
              <a:t> </a:t>
            </a:r>
            <a:r>
              <a:rPr lang="en-GB" sz="1400" b="1" dirty="0" smtClean="0">
                <a:solidFill>
                  <a:prstClr val="black"/>
                </a:solidFill>
                <a:latin typeface="Courier New" pitchFamily="49" charset="0"/>
                <a:cs typeface="Courier New" pitchFamily="49" charset="0"/>
              </a:rPr>
              <a:t>       </a:t>
            </a:r>
            <a:r>
              <a:rPr lang="en-GB" sz="1400" b="1" dirty="0" err="1" smtClean="0">
                <a:solidFill>
                  <a:prstClr val="black"/>
                </a:solidFill>
                <a:latin typeface="Courier New" pitchFamily="49" charset="0"/>
                <a:cs typeface="Courier New" pitchFamily="49" charset="0"/>
              </a:rPr>
              <a:t>Check_Box</a:t>
            </a:r>
            <a:r>
              <a:rPr lang="en-GB" sz="1400" b="1" dirty="0" smtClean="0">
                <a:solidFill>
                  <a:prstClr val="black"/>
                </a:solidFill>
                <a:latin typeface="Courier New" pitchFamily="49" charset="0"/>
                <a:cs typeface="Courier New" pitchFamily="49" charset="0"/>
              </a:rPr>
              <a:t> =&gt; </a:t>
            </a:r>
            <a:r>
              <a:rPr lang="en-GB" sz="1400" b="1" dirty="0" err="1">
                <a:solidFill>
                  <a:prstClr val="black"/>
                </a:solidFill>
                <a:latin typeface="Courier New" pitchFamily="49" charset="0"/>
                <a:cs typeface="Courier New" pitchFamily="49" charset="0"/>
              </a:rPr>
              <a:t>The_Check_Box.The_Box</a:t>
            </a:r>
            <a:r>
              <a:rPr lang="en-GB" sz="1400" b="1" dirty="0">
                <a:solidFill>
                  <a:prstClr val="black"/>
                </a:solidFill>
                <a:latin typeface="Courier New" pitchFamily="49" charset="0"/>
                <a:cs typeface="Courier New" pitchFamily="49" charset="0"/>
              </a:rPr>
              <a:t>,</a:t>
            </a:r>
          </a:p>
          <a:p>
            <a:r>
              <a:rPr lang="en-GB" sz="1400" b="1" dirty="0" smtClean="0">
                <a:solidFill>
                  <a:prstClr val="black"/>
                </a:solidFill>
                <a:latin typeface="Courier New" pitchFamily="49" charset="0"/>
                <a:cs typeface="Courier New" pitchFamily="49" charset="0"/>
              </a:rPr>
              <a:t>        </a:t>
            </a:r>
            <a:r>
              <a:rPr lang="en-GB" sz="1400" b="1" dirty="0" err="1" smtClean="0">
                <a:solidFill>
                  <a:prstClr val="black"/>
                </a:solidFill>
                <a:latin typeface="Courier New" pitchFamily="49" charset="0"/>
                <a:cs typeface="Courier New" pitchFamily="49" charset="0"/>
              </a:rPr>
              <a:t>Is_Set</a:t>
            </a:r>
            <a:r>
              <a:rPr lang="en-GB" sz="1400" b="1" dirty="0" smtClean="0">
                <a:solidFill>
                  <a:prstClr val="black"/>
                </a:solidFill>
                <a:latin typeface="Courier New" pitchFamily="49" charset="0"/>
                <a:cs typeface="Courier New" pitchFamily="49" charset="0"/>
              </a:rPr>
              <a:t>    =&gt; True);</a:t>
            </a:r>
            <a:endParaRPr lang="en-GB" sz="1400" b="1" dirty="0">
              <a:solidFill>
                <a:prstClr val="black"/>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begin</a:t>
            </a:r>
            <a:endParaRPr lang="en-GB" sz="1400" b="1" dirty="0">
              <a:solidFill>
                <a:srgbClr val="0070C0"/>
              </a:solidFill>
              <a:latin typeface="Courier New" pitchFamily="49" charset="0"/>
              <a:cs typeface="Courier New" pitchFamily="49" charset="0"/>
            </a:endParaRPr>
          </a:p>
          <a:p>
            <a:r>
              <a:rPr lang="en-GB" sz="1400" b="1" dirty="0">
                <a:solidFill>
                  <a:prstClr val="black"/>
                </a:solidFill>
                <a:latin typeface="Courier New" pitchFamily="49" charset="0"/>
                <a:cs typeface="Courier New" pitchFamily="49" charset="0"/>
              </a:rPr>
              <a:t>    </a:t>
            </a:r>
            <a:r>
              <a:rPr lang="en-GB" sz="1400" b="1" dirty="0" err="1" smtClean="0">
                <a:solidFill>
                  <a:prstClr val="black"/>
                </a:solidFill>
                <a:latin typeface="Courier New" pitchFamily="49" charset="0"/>
                <a:cs typeface="Courier New" pitchFamily="49" charset="0"/>
              </a:rPr>
              <a:t>Gateway.Asynchronous_Request</a:t>
            </a:r>
            <a:r>
              <a:rPr lang="en-GB" sz="1400" b="1" dirty="0" smtClean="0">
                <a:solidFill>
                  <a:prstClr val="black"/>
                </a:solidFill>
                <a:latin typeface="Courier New" pitchFamily="49" charset="0"/>
                <a:cs typeface="Courier New" pitchFamily="49" charset="0"/>
              </a:rPr>
              <a:t> (Data);</a:t>
            </a:r>
            <a:endParaRPr lang="en-GB" sz="1400" b="1" dirty="0">
              <a:solidFill>
                <a:prstClr val="black"/>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end </a:t>
            </a:r>
            <a:r>
              <a:rPr lang="en-GB" sz="1400" b="1" dirty="0" err="1">
                <a:solidFill>
                  <a:prstClr val="black"/>
                </a:solidFill>
                <a:latin typeface="Courier New" pitchFamily="49" charset="0"/>
                <a:cs typeface="Courier New" pitchFamily="49" charset="0"/>
              </a:rPr>
              <a:t>Is_Checked</a:t>
            </a:r>
            <a:r>
              <a:rPr lang="en-GB" sz="1400" b="1" dirty="0">
                <a:solidFill>
                  <a:prstClr val="black"/>
                </a:solidFill>
                <a:latin typeface="Courier New" pitchFamily="49" charset="0"/>
                <a:cs typeface="Courier New" pitchFamily="49" charset="0"/>
              </a:rPr>
              <a:t>;</a:t>
            </a:r>
          </a:p>
        </p:txBody>
      </p:sp>
      <p:sp>
        <p:nvSpPr>
          <p:cNvPr id="8" name="TextBox 7"/>
          <p:cNvSpPr txBox="1"/>
          <p:nvPr/>
        </p:nvSpPr>
        <p:spPr>
          <a:xfrm>
            <a:off x="726302" y="1384526"/>
            <a:ext cx="7467550" cy="1477328"/>
          </a:xfrm>
          <a:prstGeom prst="rect">
            <a:avLst/>
          </a:prstGeom>
          <a:noFill/>
        </p:spPr>
        <p:txBody>
          <a:bodyPr wrap="square" rtlCol="0">
            <a:spAutoFit/>
          </a:bodyPr>
          <a:lstStyle/>
          <a:p>
            <a:r>
              <a:rPr lang="en-US" dirty="0" smtClean="0">
                <a:solidFill>
                  <a:prstClr val="black"/>
                </a:solidFill>
              </a:rPr>
              <a:t>To perform a </a:t>
            </a:r>
            <a:r>
              <a:rPr lang="en-US" dirty="0" err="1" smtClean="0">
                <a:solidFill>
                  <a:prstClr val="black"/>
                </a:solidFill>
              </a:rPr>
              <a:t>Gtk</a:t>
            </a:r>
            <a:r>
              <a:rPr lang="en-US" dirty="0" smtClean="0">
                <a:solidFill>
                  <a:prstClr val="black"/>
                </a:solidFill>
              </a:rPr>
              <a:t> Asynchronous operation:</a:t>
            </a:r>
          </a:p>
          <a:p>
            <a:pPr marL="285750" indent="-285750">
              <a:buFont typeface="Arial" pitchFamily="34" charset="0"/>
              <a:buChar char="•"/>
            </a:pPr>
            <a:r>
              <a:rPr lang="en-US" dirty="0" smtClean="0">
                <a:solidFill>
                  <a:prstClr val="black"/>
                </a:solidFill>
              </a:rPr>
              <a:t>Create a variable of the extended data type and </a:t>
            </a:r>
            <a:r>
              <a:rPr lang="en-US" dirty="0" err="1" smtClean="0">
                <a:solidFill>
                  <a:prstClr val="black"/>
                </a:solidFill>
              </a:rPr>
              <a:t>initialise</a:t>
            </a:r>
            <a:r>
              <a:rPr lang="en-US" dirty="0" smtClean="0">
                <a:solidFill>
                  <a:prstClr val="black"/>
                </a:solidFill>
              </a:rPr>
              <a:t> it</a:t>
            </a:r>
          </a:p>
          <a:p>
            <a:pPr marL="285750" indent="-285750">
              <a:buFont typeface="Arial" pitchFamily="34" charset="0"/>
              <a:buChar char="•"/>
            </a:pPr>
            <a:r>
              <a:rPr lang="en-US" dirty="0" smtClean="0">
                <a:solidFill>
                  <a:prstClr val="black"/>
                </a:solidFill>
              </a:rPr>
              <a:t>Append the data to a queue (accessed via the gateway protected type)</a:t>
            </a:r>
          </a:p>
          <a:p>
            <a:endParaRPr lang="en-US" dirty="0">
              <a:solidFill>
                <a:prstClr val="black"/>
              </a:solidFill>
            </a:endParaRPr>
          </a:p>
          <a:p>
            <a:r>
              <a:rPr lang="en-US" dirty="0" smtClean="0">
                <a:solidFill>
                  <a:prstClr val="black"/>
                </a:solidFill>
              </a:rPr>
              <a:t>The Asynchronous operation does </a:t>
            </a:r>
            <a:r>
              <a:rPr lang="en-US" dirty="0" smtClean="0">
                <a:solidFill>
                  <a:srgbClr val="FF0000"/>
                </a:solidFill>
              </a:rPr>
              <a:t>NOT</a:t>
            </a:r>
            <a:r>
              <a:rPr lang="en-US" dirty="0" smtClean="0">
                <a:solidFill>
                  <a:prstClr val="black"/>
                </a:solidFill>
              </a:rPr>
              <a:t> block.</a:t>
            </a:r>
          </a:p>
        </p:txBody>
      </p:sp>
    </p:spTree>
    <p:extLst>
      <p:ext uri="{BB962C8B-B14F-4D97-AF65-F5344CB8AC3E}">
        <p14:creationId xmlns:p14="http://schemas.microsoft.com/office/powerpoint/2010/main" val="69480189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AE17-Astronomicial Ada</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White Elephant GmbH</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1D39BB-9209-C24A-862A-9F342DE0CBB3}" type="slidenum">
              <a:rPr lang="en-US" smtClean="0">
                <a:solidFill>
                  <a:prstClr val="black">
                    <a:tint val="75000"/>
                  </a:prstClr>
                </a:solidFill>
              </a:rPr>
              <a:pPr/>
              <a:t>29</a:t>
            </a:fld>
            <a:endParaRPr lang="en-US">
              <a:solidFill>
                <a:prstClr val="black">
                  <a:tint val="75000"/>
                </a:prstClr>
              </a:solidFill>
            </a:endParaRPr>
          </a:p>
        </p:txBody>
      </p:sp>
      <p:sp>
        <p:nvSpPr>
          <p:cNvPr id="12" name="Rectangle 11"/>
          <p:cNvSpPr/>
          <p:nvPr/>
        </p:nvSpPr>
        <p:spPr>
          <a:xfrm>
            <a:off x="575784" y="1344607"/>
            <a:ext cx="8111016" cy="3323987"/>
          </a:xfrm>
          <a:prstGeom prst="rect">
            <a:avLst/>
          </a:prstGeom>
        </p:spPr>
        <p:txBody>
          <a:bodyPr wrap="square">
            <a:spAutoFit/>
          </a:bodyPr>
          <a:lstStyle/>
          <a:p>
            <a:r>
              <a:rPr lang="en-GB" sz="1400" b="1" dirty="0">
                <a:solidFill>
                  <a:srgbClr val="0070C0"/>
                </a:solidFill>
                <a:latin typeface="Courier New" pitchFamily="49" charset="0"/>
                <a:cs typeface="Courier New" pitchFamily="49" charset="0"/>
              </a:rPr>
              <a:t>package </a:t>
            </a:r>
            <a:r>
              <a:rPr lang="en-GB" sz="1400" b="1" dirty="0" err="1">
                <a:solidFill>
                  <a:srgbClr val="000000"/>
                </a:solidFill>
                <a:latin typeface="Courier New" pitchFamily="49" charset="0"/>
                <a:cs typeface="Courier New" pitchFamily="49" charset="0"/>
              </a:rPr>
              <a:t>Message_List</a:t>
            </a:r>
            <a:r>
              <a:rPr lang="en-GB" sz="1400" b="1" dirty="0">
                <a:solidFill>
                  <a:srgbClr val="000000"/>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is new </a:t>
            </a:r>
            <a:r>
              <a:rPr lang="en-GB" sz="1400" b="1" dirty="0" err="1" smtClean="0">
                <a:solidFill>
                  <a:srgbClr val="000000"/>
                </a:solidFill>
                <a:latin typeface="Courier New" pitchFamily="49" charset="0"/>
                <a:cs typeface="Courier New" pitchFamily="49" charset="0"/>
              </a:rPr>
              <a:t>Ada.Containers.Indefinite_Doubly_Linked_Lists</a:t>
            </a:r>
            <a:endParaRPr lang="en-GB" sz="1400" b="1" dirty="0" smtClean="0">
              <a:solidFill>
                <a:srgbClr val="0070C0"/>
              </a:solidFill>
              <a:latin typeface="Courier New" pitchFamily="49" charset="0"/>
              <a:cs typeface="Courier New" pitchFamily="49" charset="0"/>
            </a:endParaRPr>
          </a:p>
          <a:p>
            <a:r>
              <a:rPr lang="en-GB" sz="1400" b="1" dirty="0">
                <a:solidFill>
                  <a:srgbClr val="0070C0"/>
                </a:solidFill>
                <a:latin typeface="Courier New" pitchFamily="49" charset="0"/>
                <a:cs typeface="Courier New" pitchFamily="49" charset="0"/>
              </a:rPr>
              <a:t> </a:t>
            </a:r>
            <a:r>
              <a:rPr lang="en-GB" sz="1400" b="1" dirty="0" smtClean="0">
                <a:solidFill>
                  <a:srgbClr val="0070C0"/>
                </a:solidFill>
                <a:latin typeface="Courier New" pitchFamily="49" charset="0"/>
                <a:cs typeface="Courier New" pitchFamily="49" charset="0"/>
              </a:rPr>
              <a:t>   </a:t>
            </a:r>
            <a:r>
              <a:rPr lang="en-GB" sz="1400" b="1" dirty="0" smtClean="0">
                <a:solidFill>
                  <a:srgbClr val="000000"/>
                </a:solidFill>
                <a:latin typeface="Courier New" pitchFamily="49" charset="0"/>
                <a:cs typeface="Courier New" pitchFamily="49" charset="0"/>
              </a:rPr>
              <a:t>(</a:t>
            </a:r>
            <a:r>
              <a:rPr lang="en-GB" sz="1400" b="1" dirty="0" err="1">
                <a:solidFill>
                  <a:schemeClr val="accent3">
                    <a:lumMod val="75000"/>
                  </a:schemeClr>
                </a:solidFill>
                <a:latin typeface="Courier New" pitchFamily="49" charset="0"/>
                <a:cs typeface="Courier New" pitchFamily="49" charset="0"/>
              </a:rPr>
              <a:t>Message_Data'</a:t>
            </a:r>
            <a:r>
              <a:rPr lang="en-GB" sz="1400" b="1" dirty="0" err="1">
                <a:solidFill>
                  <a:schemeClr val="accent6">
                    <a:lumMod val="75000"/>
                  </a:schemeClr>
                </a:solidFill>
                <a:latin typeface="Courier New" pitchFamily="49" charset="0"/>
                <a:cs typeface="Courier New" pitchFamily="49" charset="0"/>
              </a:rPr>
              <a:t>class</a:t>
            </a:r>
            <a:r>
              <a:rPr lang="en-GB" sz="1400" b="1" dirty="0">
                <a:solidFill>
                  <a:srgbClr val="000000"/>
                </a:solidFill>
                <a:latin typeface="Courier New" pitchFamily="49" charset="0"/>
                <a:cs typeface="Courier New" pitchFamily="49" charset="0"/>
              </a:rPr>
              <a:t>)</a:t>
            </a:r>
            <a:r>
              <a:rPr lang="en-GB" sz="1400" b="1" dirty="0" smtClean="0">
                <a:solidFill>
                  <a:srgbClr val="000000"/>
                </a:solidFill>
                <a:latin typeface="Courier New" pitchFamily="49" charset="0"/>
                <a:cs typeface="Courier New" pitchFamily="49" charset="0"/>
              </a:rPr>
              <a:t>;</a:t>
            </a:r>
          </a:p>
          <a:p>
            <a:endParaRPr lang="en-GB" sz="1400" b="1" dirty="0">
              <a:solidFill>
                <a:srgbClr val="0070C0"/>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protected</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Gateway </a:t>
            </a:r>
            <a:r>
              <a:rPr lang="en-GB" sz="1400" b="1" dirty="0">
                <a:solidFill>
                  <a:srgbClr val="0070C0"/>
                </a:solidFill>
                <a:latin typeface="Courier New" pitchFamily="49" charset="0"/>
                <a:cs typeface="Courier New" pitchFamily="49" charset="0"/>
              </a:rPr>
              <a:t>is</a:t>
            </a:r>
          </a:p>
          <a:p>
            <a:r>
              <a:rPr lang="en-GB" sz="1400" b="1" dirty="0">
                <a:solidFill>
                  <a:srgbClr val="0070C0"/>
                </a:solidFill>
                <a:latin typeface="Courier New" pitchFamily="49" charset="0"/>
                <a:cs typeface="Courier New" pitchFamily="49" charset="0"/>
              </a:rPr>
              <a:t>    </a:t>
            </a:r>
            <a:r>
              <a:rPr lang="en-GB" sz="1400" b="1" dirty="0" smtClean="0">
                <a:solidFill>
                  <a:srgbClr val="0070C0"/>
                </a:solidFill>
                <a:latin typeface="Courier New" pitchFamily="49" charset="0"/>
                <a:cs typeface="Courier New" pitchFamily="49" charset="0"/>
              </a:rPr>
              <a:t>procedure</a:t>
            </a:r>
            <a:r>
              <a:rPr lang="en-GB" sz="1400" b="1" dirty="0" smtClean="0">
                <a:latin typeface="Courier New" pitchFamily="49" charset="0"/>
                <a:cs typeface="Courier New" pitchFamily="49" charset="0"/>
              </a:rPr>
              <a:t> </a:t>
            </a:r>
            <a:r>
              <a:rPr lang="en-GB" sz="1400" b="1" dirty="0" err="1" smtClean="0">
                <a:latin typeface="Courier New" pitchFamily="49" charset="0"/>
                <a:cs typeface="Courier New" pitchFamily="49" charset="0"/>
              </a:rPr>
              <a:t>Asynchronous_Request</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(Data : </a:t>
            </a:r>
            <a:r>
              <a:rPr lang="en-GB" sz="1400" b="1" dirty="0">
                <a:solidFill>
                  <a:srgbClr val="0070C0"/>
                </a:solidFill>
                <a:latin typeface="Courier New" pitchFamily="49" charset="0"/>
                <a:cs typeface="Courier New" pitchFamily="49" charset="0"/>
              </a:rPr>
              <a:t>in</a:t>
            </a:r>
            <a:r>
              <a:rPr lang="en-GB" sz="1400" b="1" dirty="0">
                <a:latin typeface="Courier New" pitchFamily="49" charset="0"/>
                <a:cs typeface="Courier New" pitchFamily="49" charset="0"/>
              </a:rPr>
              <a:t> </a:t>
            </a:r>
            <a:r>
              <a:rPr lang="en-GB" sz="1400" b="1" dirty="0" err="1" smtClean="0">
                <a:solidFill>
                  <a:schemeClr val="accent3">
                    <a:lumMod val="75000"/>
                  </a:schemeClr>
                </a:solidFill>
                <a:latin typeface="Courier New" pitchFamily="49" charset="0"/>
                <a:cs typeface="Courier New" pitchFamily="49" charset="0"/>
              </a:rPr>
              <a:t>Message_Data</a:t>
            </a:r>
            <a:r>
              <a:rPr lang="en-GB" sz="1400" b="1" dirty="0" err="1" smtClean="0">
                <a:latin typeface="Courier New" pitchFamily="49" charset="0"/>
                <a:cs typeface="Courier New" pitchFamily="49" charset="0"/>
              </a:rPr>
              <a:t>'</a:t>
            </a:r>
            <a:r>
              <a:rPr lang="en-GB" sz="1400" b="1" dirty="0" err="1" smtClean="0">
                <a:solidFill>
                  <a:schemeClr val="accent6">
                    <a:lumMod val="75000"/>
                  </a:schemeClr>
                </a:solidFill>
                <a:latin typeface="Courier New" pitchFamily="49" charset="0"/>
                <a:cs typeface="Courier New" pitchFamily="49" charset="0"/>
              </a:rPr>
              <a:t>class</a:t>
            </a:r>
            <a:r>
              <a:rPr lang="en-GB" sz="1400" b="1" dirty="0">
                <a:latin typeface="Courier New" pitchFamily="49" charset="0"/>
                <a:cs typeface="Courier New" pitchFamily="49" charset="0"/>
              </a:rPr>
              <a:t>);</a:t>
            </a:r>
          </a:p>
          <a:p>
            <a:r>
              <a:rPr lang="en-GB" sz="1400" b="1" dirty="0">
                <a:solidFill>
                  <a:srgbClr val="0070C0"/>
                </a:solidFill>
                <a:latin typeface="Courier New" pitchFamily="49" charset="0"/>
                <a:cs typeface="Courier New" pitchFamily="49" charset="0"/>
              </a:rPr>
              <a:t>p</a:t>
            </a:r>
            <a:r>
              <a:rPr lang="en-US" sz="1400" b="1" dirty="0" err="1" smtClean="0">
                <a:solidFill>
                  <a:srgbClr val="0070C0"/>
                </a:solidFill>
                <a:latin typeface="Courier New" pitchFamily="49" charset="0"/>
                <a:cs typeface="Courier New" pitchFamily="49" charset="0"/>
              </a:rPr>
              <a:t>rivate</a:t>
            </a:r>
            <a:endParaRPr lang="en-US" sz="1400" b="1" dirty="0">
              <a:solidFill>
                <a:srgbClr val="0070C0"/>
              </a:solidFill>
              <a:latin typeface="Courier New" pitchFamily="49" charset="0"/>
              <a:cs typeface="Courier New" pitchFamily="49" charset="0"/>
            </a:endParaRP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The_Messages</a:t>
            </a:r>
            <a:r>
              <a:rPr lang="en-US" sz="1400" b="1" dirty="0" smtClean="0">
                <a:latin typeface="Courier New" pitchFamily="49" charset="0"/>
                <a:cs typeface="Courier New" pitchFamily="49" charset="0"/>
              </a:rPr>
              <a:t> : </a:t>
            </a:r>
            <a:r>
              <a:rPr lang="en-US" sz="1400" b="1" dirty="0" err="1" smtClean="0">
                <a:latin typeface="Courier New" pitchFamily="49" charset="0"/>
                <a:cs typeface="Courier New" pitchFamily="49" charset="0"/>
              </a:rPr>
              <a:t>Message_List.</a:t>
            </a:r>
            <a:r>
              <a:rPr lang="en-US" sz="1400" b="1" dirty="0" err="1" smtClean="0">
                <a:solidFill>
                  <a:schemeClr val="accent3">
                    <a:lumMod val="75000"/>
                  </a:schemeClr>
                </a:solidFill>
                <a:latin typeface="Courier New" pitchFamily="49" charset="0"/>
                <a:cs typeface="Courier New" pitchFamily="49" charset="0"/>
              </a:rPr>
              <a:t>Item</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r>
              <a:rPr lang="en-GB" sz="1400" b="1" dirty="0">
                <a:solidFill>
                  <a:srgbClr val="0070C0"/>
                </a:solidFill>
                <a:latin typeface="Courier New" pitchFamily="49" charset="0"/>
                <a:cs typeface="Courier New" pitchFamily="49" charset="0"/>
              </a:rPr>
              <a:t>end</a:t>
            </a:r>
            <a:r>
              <a:rPr lang="en-GB" sz="1400" b="1" dirty="0">
                <a:latin typeface="Courier New" pitchFamily="49" charset="0"/>
                <a:cs typeface="Courier New" pitchFamily="49" charset="0"/>
              </a:rPr>
              <a:t> Gateway</a:t>
            </a:r>
            <a:r>
              <a:rPr lang="en-GB" sz="1400" b="1" dirty="0" smtClean="0">
                <a:latin typeface="Courier New" pitchFamily="49" charset="0"/>
                <a:cs typeface="Courier New" pitchFamily="49" charset="0"/>
              </a:rPr>
              <a:t>;</a:t>
            </a:r>
          </a:p>
          <a:p>
            <a:endParaRPr lang="en-GB" sz="1400" b="1" dirty="0" smtClean="0">
              <a:latin typeface="Courier New" pitchFamily="49" charset="0"/>
              <a:cs typeface="Courier New" pitchFamily="49" charset="0"/>
            </a:endParaRPr>
          </a:p>
          <a:p>
            <a:r>
              <a:rPr lang="en-GB" sz="1400" b="1" dirty="0">
                <a:solidFill>
                  <a:srgbClr val="0070C0"/>
                </a:solidFill>
                <a:latin typeface="Courier New" pitchFamily="49" charset="0"/>
                <a:cs typeface="Courier New" pitchFamily="49" charset="0"/>
              </a:rPr>
              <a:t>p</a:t>
            </a:r>
            <a:r>
              <a:rPr lang="en-GB" sz="1400" b="1" dirty="0" smtClean="0">
                <a:solidFill>
                  <a:srgbClr val="0070C0"/>
                </a:solidFill>
                <a:latin typeface="Courier New" pitchFamily="49" charset="0"/>
                <a:cs typeface="Courier New" pitchFamily="49" charset="0"/>
              </a:rPr>
              <a:t>rotected body</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Gateway </a:t>
            </a:r>
            <a:r>
              <a:rPr lang="en-GB" sz="1400" b="1" dirty="0">
                <a:solidFill>
                  <a:srgbClr val="0070C0"/>
                </a:solidFill>
                <a:latin typeface="Courier New" pitchFamily="49" charset="0"/>
                <a:cs typeface="Courier New" pitchFamily="49" charset="0"/>
              </a:rPr>
              <a:t>is</a:t>
            </a:r>
          </a:p>
          <a:p>
            <a:r>
              <a:rPr lang="en-GB" sz="1400" b="1" dirty="0">
                <a:solidFill>
                  <a:srgbClr val="0070C0"/>
                </a:solidFill>
                <a:latin typeface="Courier New" pitchFamily="49" charset="0"/>
                <a:cs typeface="Courier New" pitchFamily="49" charset="0"/>
              </a:rPr>
              <a:t>    </a:t>
            </a:r>
            <a:r>
              <a:rPr lang="en-GB" sz="1400" b="1" dirty="0" smtClean="0">
                <a:solidFill>
                  <a:srgbClr val="0070C0"/>
                </a:solidFill>
                <a:latin typeface="Courier New" pitchFamily="49" charset="0"/>
                <a:cs typeface="Courier New" pitchFamily="49" charset="0"/>
              </a:rPr>
              <a:t>procedure</a:t>
            </a:r>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Asynchronous_Request</a:t>
            </a:r>
            <a:r>
              <a:rPr lang="en-GB" sz="1400" b="1" dirty="0">
                <a:latin typeface="Courier New" pitchFamily="49" charset="0"/>
                <a:cs typeface="Courier New" pitchFamily="49" charset="0"/>
              </a:rPr>
              <a:t> (Data : </a:t>
            </a:r>
            <a:r>
              <a:rPr lang="en-GB" sz="1400" b="1" dirty="0">
                <a:solidFill>
                  <a:srgbClr val="0070C0"/>
                </a:solidFill>
                <a:latin typeface="Courier New" pitchFamily="49" charset="0"/>
                <a:cs typeface="Courier New" pitchFamily="49" charset="0"/>
              </a:rPr>
              <a:t>in</a:t>
            </a:r>
            <a:r>
              <a:rPr lang="en-GB" sz="1400" b="1" dirty="0">
                <a:latin typeface="Courier New" pitchFamily="49" charset="0"/>
                <a:cs typeface="Courier New" pitchFamily="49" charset="0"/>
              </a:rPr>
              <a:t> </a:t>
            </a:r>
            <a:r>
              <a:rPr lang="en-GB" sz="1400" b="1" dirty="0" err="1">
                <a:solidFill>
                  <a:schemeClr val="accent3">
                    <a:lumMod val="75000"/>
                  </a:schemeClr>
                </a:solidFill>
                <a:latin typeface="Courier New" pitchFamily="49" charset="0"/>
                <a:cs typeface="Courier New" pitchFamily="49" charset="0"/>
              </a:rPr>
              <a:t>Message_Data</a:t>
            </a:r>
            <a:r>
              <a:rPr lang="en-GB" sz="1400" b="1" dirty="0" err="1">
                <a:latin typeface="Courier New" pitchFamily="49" charset="0"/>
                <a:cs typeface="Courier New" pitchFamily="49" charset="0"/>
              </a:rPr>
              <a:t>'</a:t>
            </a:r>
            <a:r>
              <a:rPr lang="en-GB" sz="1400" b="1" dirty="0" err="1">
                <a:solidFill>
                  <a:schemeClr val="accent6">
                    <a:lumMod val="75000"/>
                  </a:schemeClr>
                </a:solidFill>
                <a:latin typeface="Courier New" pitchFamily="49" charset="0"/>
                <a:cs typeface="Courier New" pitchFamily="49" charset="0"/>
              </a:rPr>
              <a:t>class</a:t>
            </a:r>
            <a:r>
              <a:rPr lang="en-GB" sz="1400" b="1" dirty="0" smtClean="0">
                <a:latin typeface="Courier New" pitchFamily="49" charset="0"/>
                <a:cs typeface="Courier New" pitchFamily="49" charset="0"/>
              </a:rPr>
              <a:t>) is</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begin</a:t>
            </a:r>
            <a:endParaRPr lang="en-US" sz="1400" b="1" dirty="0">
              <a:solidFill>
                <a:srgbClr val="0070C0"/>
              </a:solidFill>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The_Messages.Append</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(Data)</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end</a:t>
            </a:r>
            <a:r>
              <a:rPr lang="en-US" sz="1400" b="1" dirty="0" smtClean="0">
                <a:latin typeface="Courier New" pitchFamily="49" charset="0"/>
                <a:cs typeface="Courier New" pitchFamily="49" charset="0"/>
              </a:rPr>
              <a:t> </a:t>
            </a:r>
            <a:r>
              <a:rPr lang="en-GB" sz="1400" b="1" dirty="0" err="1" smtClean="0">
                <a:latin typeface="Courier New" pitchFamily="49" charset="0"/>
                <a:cs typeface="Courier New" pitchFamily="49" charset="0"/>
              </a:rPr>
              <a:t>Asynchronous_Request</a:t>
            </a:r>
            <a:r>
              <a:rPr lang="en-GB"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r>
              <a:rPr lang="en-GB" sz="1400" b="1" dirty="0">
                <a:solidFill>
                  <a:srgbClr val="0070C0"/>
                </a:solidFill>
                <a:latin typeface="Courier New" pitchFamily="49" charset="0"/>
                <a:cs typeface="Courier New" pitchFamily="49" charset="0"/>
              </a:rPr>
              <a:t>end</a:t>
            </a:r>
            <a:r>
              <a:rPr lang="en-GB" sz="1400" b="1" dirty="0">
                <a:latin typeface="Courier New" pitchFamily="49" charset="0"/>
                <a:cs typeface="Courier New" pitchFamily="49" charset="0"/>
              </a:rPr>
              <a:t> Gateway</a:t>
            </a:r>
            <a:r>
              <a:rPr lang="en-GB" sz="1400" b="1" dirty="0" smtClean="0">
                <a:latin typeface="Courier New" pitchFamily="49" charset="0"/>
                <a:cs typeface="Courier New" pitchFamily="49" charset="0"/>
              </a:rPr>
              <a:t>;</a:t>
            </a:r>
            <a:endParaRPr lang="en-GB" sz="1400" b="1" dirty="0">
              <a:latin typeface="Courier New" pitchFamily="49" charset="0"/>
              <a:cs typeface="Courier New" pitchFamily="49" charset="0"/>
            </a:endParaRPr>
          </a:p>
        </p:txBody>
      </p:sp>
    </p:spTree>
    <p:extLst>
      <p:ext uri="{BB962C8B-B14F-4D97-AF65-F5344CB8AC3E}">
        <p14:creationId xmlns:p14="http://schemas.microsoft.com/office/powerpoint/2010/main" val="2784835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2153"/>
            <a:ext cx="8229600" cy="898634"/>
          </a:xfrm>
        </p:spPr>
        <p:txBody>
          <a:bodyPr/>
          <a:lstStyle/>
          <a:p>
            <a:pPr marL="0" indent="0">
              <a:buNone/>
            </a:pPr>
            <a:r>
              <a:rPr lang="en-US" dirty="0" smtClean="0"/>
              <a:t>Why Astronomical Ada?</a:t>
            </a:r>
          </a:p>
          <a:p>
            <a:pPr marL="0" indent="0">
              <a:buNone/>
            </a:pP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3</a:t>
            </a:fld>
            <a:endParaRPr lang="en-US"/>
          </a:p>
        </p:txBody>
      </p:sp>
      <p:sp>
        <p:nvSpPr>
          <p:cNvPr id="9" name="Content Placeholder 2"/>
          <p:cNvSpPr txBox="1">
            <a:spLocks/>
          </p:cNvSpPr>
          <p:nvPr/>
        </p:nvSpPr>
        <p:spPr>
          <a:xfrm>
            <a:off x="457200" y="2159877"/>
            <a:ext cx="8229600" cy="898634"/>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dirty="0" smtClean="0"/>
              <a:t>Because the program in question controls astronomical telescopes</a:t>
            </a:r>
            <a:endParaRPr lang="en-GB" dirty="0"/>
          </a:p>
        </p:txBody>
      </p:sp>
    </p:spTree>
    <p:extLst>
      <p:ext uri="{BB962C8B-B14F-4D97-AF65-F5344CB8AC3E}">
        <p14:creationId xmlns:p14="http://schemas.microsoft.com/office/powerpoint/2010/main" val="40103832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AE17-Astronomicial Ada</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White Elephant GmbH</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1D39BB-9209-C24A-862A-9F342DE0CBB3}" type="slidenum">
              <a:rPr lang="en-US" smtClean="0">
                <a:solidFill>
                  <a:prstClr val="black">
                    <a:tint val="75000"/>
                  </a:prstClr>
                </a:solidFill>
              </a:rPr>
              <a:pPr/>
              <a:t>30</a:t>
            </a:fld>
            <a:endParaRPr lang="en-US">
              <a:solidFill>
                <a:prstClr val="black">
                  <a:tint val="75000"/>
                </a:prstClr>
              </a:solidFill>
            </a:endParaRPr>
          </a:p>
        </p:txBody>
      </p:sp>
      <p:sp>
        <p:nvSpPr>
          <p:cNvPr id="8" name="TextBox 7"/>
          <p:cNvSpPr txBox="1"/>
          <p:nvPr/>
        </p:nvSpPr>
        <p:spPr>
          <a:xfrm>
            <a:off x="822382" y="1328549"/>
            <a:ext cx="6599207" cy="1200329"/>
          </a:xfrm>
          <a:prstGeom prst="rect">
            <a:avLst/>
          </a:prstGeom>
          <a:noFill/>
        </p:spPr>
        <p:txBody>
          <a:bodyPr wrap="square" rtlCol="0">
            <a:spAutoFit/>
          </a:bodyPr>
          <a:lstStyle/>
          <a:p>
            <a:pPr marL="285750" indent="-285750">
              <a:buFont typeface="Arial" pitchFamily="34" charset="0"/>
              <a:buChar char="•"/>
            </a:pPr>
            <a:r>
              <a:rPr lang="en-US" dirty="0" smtClean="0">
                <a:solidFill>
                  <a:prstClr val="black"/>
                </a:solidFill>
              </a:rPr>
              <a:t>The </a:t>
            </a:r>
            <a:r>
              <a:rPr lang="en-US" dirty="0" err="1" smtClean="0">
                <a:solidFill>
                  <a:prstClr val="black"/>
                </a:solidFill>
              </a:rPr>
              <a:t>Gtk</a:t>
            </a:r>
            <a:r>
              <a:rPr lang="en-US" dirty="0" smtClean="0">
                <a:solidFill>
                  <a:prstClr val="black"/>
                </a:solidFill>
              </a:rPr>
              <a:t> task calls check to wait for something to do</a:t>
            </a:r>
          </a:p>
          <a:p>
            <a:pPr marL="285750" indent="-285750">
              <a:buFont typeface="Arial" pitchFamily="34" charset="0"/>
              <a:buChar char="•"/>
            </a:pPr>
            <a:r>
              <a:rPr lang="en-US" dirty="0" smtClean="0">
                <a:solidFill>
                  <a:prstClr val="black"/>
                </a:solidFill>
              </a:rPr>
              <a:t>Either the state indicates that there is a synchronous operation to perform or if the message queue is not empty then there is an asynchronous operation to perform.</a:t>
            </a:r>
          </a:p>
        </p:txBody>
      </p:sp>
      <p:sp>
        <p:nvSpPr>
          <p:cNvPr id="7" name="Rectangle 6"/>
          <p:cNvSpPr/>
          <p:nvPr/>
        </p:nvSpPr>
        <p:spPr>
          <a:xfrm>
            <a:off x="858523" y="2759160"/>
            <a:ext cx="7706763" cy="2092881"/>
          </a:xfrm>
          <a:prstGeom prst="rect">
            <a:avLst/>
          </a:prstGeom>
        </p:spPr>
        <p:txBody>
          <a:bodyPr wrap="square">
            <a:spAutoFit/>
          </a:bodyPr>
          <a:lstStyle/>
          <a:p>
            <a:r>
              <a:rPr lang="en-US" sz="1400" b="1" dirty="0" smtClean="0">
                <a:solidFill>
                  <a:srgbClr val="0070C0"/>
                </a:solidFill>
                <a:latin typeface="Courier New" pitchFamily="49" charset="0"/>
                <a:cs typeface="Courier New" pitchFamily="49" charset="0"/>
              </a:rPr>
              <a:t>entry</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Check (</a:t>
            </a:r>
            <a:r>
              <a:rPr lang="en-US" sz="1400" b="1" dirty="0" err="1">
                <a:latin typeface="Courier New" pitchFamily="49" charset="0"/>
                <a:cs typeface="Courier New" pitchFamily="49" charset="0"/>
              </a:rPr>
              <a:t>The_Data_Type</a:t>
            </a:r>
            <a:r>
              <a:rPr lang="en-US" sz="1400" b="1" dirty="0">
                <a:latin typeface="Courier New" pitchFamily="49" charset="0"/>
                <a:cs typeface="Courier New" pitchFamily="49" charset="0"/>
              </a:rPr>
              <a:t> : </a:t>
            </a:r>
            <a:r>
              <a:rPr lang="en-US" sz="1400" b="1" dirty="0">
                <a:solidFill>
                  <a:srgbClr val="0070C0"/>
                </a:solidFill>
                <a:latin typeface="Courier New" pitchFamily="49" charset="0"/>
                <a:cs typeface="Courier New" pitchFamily="49" charset="0"/>
              </a:rPr>
              <a:t>out</a:t>
            </a:r>
            <a:r>
              <a:rPr lang="en-US" sz="1400" b="1" dirty="0">
                <a:latin typeface="Courier New" pitchFamily="49" charset="0"/>
                <a:cs typeface="Courier New" pitchFamily="49" charset="0"/>
              </a:rPr>
              <a:t> </a:t>
            </a:r>
            <a:r>
              <a:rPr lang="en-US" sz="1400" b="1" dirty="0" err="1">
                <a:solidFill>
                  <a:schemeClr val="accent3">
                    <a:lumMod val="75000"/>
                  </a:schemeClr>
                </a:solidFill>
                <a:latin typeface="Courier New" pitchFamily="49" charset="0"/>
                <a:cs typeface="Courier New" pitchFamily="49" charset="0"/>
              </a:rPr>
              <a:t>Data_Type</a:t>
            </a:r>
            <a:r>
              <a:rPr lang="en-US" sz="1400" b="1" dirty="0">
                <a:latin typeface="Courier New" pitchFamily="49" charset="0"/>
                <a:cs typeface="Courier New" pitchFamily="49" charset="0"/>
              </a:rPr>
              <a:t>)</a:t>
            </a:r>
          </a:p>
          <a:p>
            <a:r>
              <a:rPr lang="en-US" sz="1400" b="1" dirty="0" smtClean="0">
                <a:solidFill>
                  <a:srgbClr val="0070C0"/>
                </a:solidFill>
                <a:latin typeface="Courier New" pitchFamily="49" charset="0"/>
                <a:cs typeface="Courier New" pitchFamily="49" charset="0"/>
              </a:rPr>
              <a:t>when</a:t>
            </a:r>
            <a:r>
              <a:rPr lang="en-US" sz="1400" b="1" dirty="0" smtClean="0">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not</a:t>
            </a:r>
            <a:r>
              <a:rPr lang="en-US" sz="1400" b="1" dirty="0">
                <a:latin typeface="Courier New" pitchFamily="49" charset="0"/>
                <a:cs typeface="Courier New" pitchFamily="49" charset="0"/>
              </a:rPr>
              <a:t> (State </a:t>
            </a:r>
            <a:r>
              <a:rPr lang="en-US" sz="1400" b="1" dirty="0" smtClean="0">
                <a:latin typeface="Courier New" pitchFamily="49" charset="0"/>
                <a:cs typeface="Courier New" pitchFamily="49" charset="0"/>
              </a:rPr>
              <a:t>= Busy) </a:t>
            </a:r>
            <a:r>
              <a:rPr lang="en-US" sz="1400" b="1" dirty="0">
                <a:solidFill>
                  <a:srgbClr val="0070C0"/>
                </a:solidFill>
                <a:latin typeface="Courier New" pitchFamily="49" charset="0"/>
                <a:cs typeface="Courier New" pitchFamily="49" charset="0"/>
              </a:rPr>
              <a:t>or</a:t>
            </a:r>
            <a:r>
              <a:rPr lang="en-US" sz="1400" b="1" dirty="0">
                <a:latin typeface="Courier New" pitchFamily="49" charset="0"/>
                <a:cs typeface="Courier New" pitchFamily="49" charset="0"/>
              </a:rPr>
              <a:t> </a:t>
            </a:r>
            <a:r>
              <a:rPr lang="en-US" sz="1400" b="1" dirty="0">
                <a:solidFill>
                  <a:srgbClr val="0070C0"/>
                </a:solidFill>
                <a:latin typeface="Courier New" pitchFamily="49" charset="0"/>
                <a:cs typeface="Courier New" pitchFamily="49" charset="0"/>
              </a:rPr>
              <a:t>else</a:t>
            </a:r>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The_Messages.Count</a:t>
            </a:r>
            <a:r>
              <a:rPr lang="en-US" sz="1400" b="1" dirty="0">
                <a:latin typeface="Courier New" pitchFamily="49" charset="0"/>
                <a:cs typeface="Courier New" pitchFamily="49" charset="0"/>
              </a:rPr>
              <a:t> &gt; 0) </a:t>
            </a:r>
            <a:r>
              <a:rPr lang="en-US" sz="1400" b="1" dirty="0">
                <a:solidFill>
                  <a:srgbClr val="0070C0"/>
                </a:solidFill>
                <a:latin typeface="Courier New" pitchFamily="49" charset="0"/>
                <a:cs typeface="Courier New" pitchFamily="49" charset="0"/>
              </a:rPr>
              <a:t>is</a:t>
            </a:r>
          </a:p>
          <a:p>
            <a:r>
              <a:rPr lang="en-US" sz="1400" b="1" dirty="0" smtClean="0">
                <a:solidFill>
                  <a:srgbClr val="0070C0"/>
                </a:solidFill>
                <a:latin typeface="Courier New" pitchFamily="49" charset="0"/>
                <a:cs typeface="Courier New" pitchFamily="49" charset="0"/>
              </a:rPr>
              <a:t>begin</a:t>
            </a:r>
            <a:endParaRPr lang="en-US" sz="1400" b="1" dirty="0">
              <a:solidFill>
                <a:srgbClr val="0070C0"/>
              </a:solidFill>
              <a:latin typeface="Courier New" pitchFamily="49" charset="0"/>
              <a:cs typeface="Courier New" pitchFamily="49" charset="0"/>
            </a:endParaRPr>
          </a:p>
          <a:p>
            <a:r>
              <a:rPr lang="en-US" sz="1400" b="1" dirty="0" smtClean="0">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if</a:t>
            </a:r>
            <a:r>
              <a:rPr lang="en-US" sz="1400" b="1" dirty="0" smtClean="0">
                <a:latin typeface="Courier New" pitchFamily="49" charset="0"/>
                <a:cs typeface="Courier New" pitchFamily="49" charset="0"/>
              </a:rPr>
              <a:t> </a:t>
            </a:r>
            <a:r>
              <a:rPr lang="en-US" sz="1400" b="1" dirty="0" err="1">
                <a:latin typeface="Courier New" pitchFamily="49" charset="0"/>
                <a:cs typeface="Courier New" pitchFamily="49" charset="0"/>
              </a:rPr>
              <a:t>The_Messages.Count</a:t>
            </a:r>
            <a:r>
              <a:rPr lang="en-US" sz="1400" b="1" dirty="0">
                <a:latin typeface="Courier New" pitchFamily="49" charset="0"/>
                <a:cs typeface="Courier New" pitchFamily="49" charset="0"/>
              </a:rPr>
              <a:t> &gt; 0 </a:t>
            </a:r>
            <a:r>
              <a:rPr lang="en-US" sz="1400" b="1" dirty="0">
                <a:solidFill>
                  <a:srgbClr val="0070C0"/>
                </a:solidFill>
                <a:latin typeface="Courier New" pitchFamily="49" charset="0"/>
                <a:cs typeface="Courier New" pitchFamily="49" charset="0"/>
              </a:rPr>
              <a:t>then</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The_Data_Type</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 Asynchronous;</a:t>
            </a:r>
          </a:p>
          <a:p>
            <a:r>
              <a:rPr lang="en-US" sz="1400" b="1" dirty="0" smtClean="0">
                <a:latin typeface="Courier New" pitchFamily="49" charset="0"/>
                <a:cs typeface="Courier New" pitchFamily="49" charset="0"/>
              </a:rPr>
              <a:t>    </a:t>
            </a:r>
            <a:r>
              <a:rPr lang="en-US" sz="1400" b="1" dirty="0" err="1" smtClean="0">
                <a:solidFill>
                  <a:srgbClr val="0070C0"/>
                </a:solidFill>
                <a:latin typeface="Courier New" pitchFamily="49" charset="0"/>
                <a:cs typeface="Courier New" pitchFamily="49" charset="0"/>
              </a:rPr>
              <a:t>elsif</a:t>
            </a:r>
            <a:r>
              <a:rPr lang="en-US" sz="1400" b="1" dirty="0" smtClean="0">
                <a:solidFill>
                  <a:srgbClr val="0070C0"/>
                </a:solidFill>
                <a:latin typeface="Courier New" pitchFamily="49" charset="0"/>
                <a:cs typeface="Courier New" pitchFamily="49" charset="0"/>
              </a:rPr>
              <a:t> </a:t>
            </a:r>
            <a:r>
              <a:rPr lang="en-US" sz="1400" b="1" dirty="0">
                <a:latin typeface="Courier New" pitchFamily="49" charset="0"/>
                <a:cs typeface="Courier New" pitchFamily="49" charset="0"/>
              </a:rPr>
              <a:t>State = Busy </a:t>
            </a:r>
            <a:r>
              <a:rPr lang="en-US" sz="1400" b="1" dirty="0">
                <a:solidFill>
                  <a:srgbClr val="0070C0"/>
                </a:solidFill>
                <a:latin typeface="Courier New" pitchFamily="49" charset="0"/>
                <a:cs typeface="Courier New" pitchFamily="49" charset="0"/>
              </a:rPr>
              <a:t>then</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The_Data_Type</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 Synchronous;</a:t>
            </a:r>
          </a:p>
          <a:p>
            <a:r>
              <a:rPr lang="en-US" sz="1400" b="1" dirty="0" smtClean="0">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end</a:t>
            </a:r>
            <a:r>
              <a:rPr lang="en-US" sz="1400" b="1" dirty="0" smtClean="0">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if</a:t>
            </a:r>
            <a:r>
              <a:rPr lang="en-US" sz="1400" b="1" dirty="0" smtClean="0">
                <a:latin typeface="Courier New" pitchFamily="49" charset="0"/>
                <a:cs typeface="Courier New" pitchFamily="49" charset="0"/>
              </a:rPr>
              <a:t>;</a:t>
            </a:r>
          </a:p>
          <a:p>
            <a:r>
              <a:rPr lang="en-US" sz="1400" b="1" dirty="0" smtClean="0">
                <a:solidFill>
                  <a:srgbClr val="0070C0"/>
                </a:solidFill>
                <a:latin typeface="Courier New" pitchFamily="49" charset="0"/>
                <a:cs typeface="Courier New" pitchFamily="49" charset="0"/>
              </a:rPr>
              <a:t>end</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Check;</a:t>
            </a:r>
            <a:endParaRPr lang="en-GB" sz="1400" b="1" dirty="0">
              <a:latin typeface="Courier New" pitchFamily="49" charset="0"/>
              <a:cs typeface="Courier New" pitchFamily="49" charset="0"/>
            </a:endParaRPr>
          </a:p>
        </p:txBody>
      </p:sp>
    </p:spTree>
    <p:extLst>
      <p:ext uri="{BB962C8B-B14F-4D97-AF65-F5344CB8AC3E}">
        <p14:creationId xmlns:p14="http://schemas.microsoft.com/office/powerpoint/2010/main" val="381760170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AE17-Astronomicial Ada</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White Elephant GmbH</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1D39BB-9209-C24A-862A-9F342DE0CBB3}" type="slidenum">
              <a:rPr lang="en-US" smtClean="0">
                <a:solidFill>
                  <a:prstClr val="black">
                    <a:tint val="75000"/>
                  </a:prstClr>
                </a:solidFill>
              </a:rPr>
              <a:pPr/>
              <a:t>31</a:t>
            </a:fld>
            <a:endParaRPr lang="en-US">
              <a:solidFill>
                <a:prstClr val="black">
                  <a:tint val="75000"/>
                </a:prstClr>
              </a:solidFill>
            </a:endParaRPr>
          </a:p>
        </p:txBody>
      </p:sp>
      <p:sp>
        <p:nvSpPr>
          <p:cNvPr id="8" name="TextBox 7"/>
          <p:cNvSpPr txBox="1"/>
          <p:nvPr/>
        </p:nvSpPr>
        <p:spPr>
          <a:xfrm>
            <a:off x="822382" y="1328549"/>
            <a:ext cx="6599207" cy="646331"/>
          </a:xfrm>
          <a:prstGeom prst="rect">
            <a:avLst/>
          </a:prstGeom>
          <a:noFill/>
        </p:spPr>
        <p:txBody>
          <a:bodyPr wrap="square" rtlCol="0">
            <a:spAutoFit/>
          </a:bodyPr>
          <a:lstStyle/>
          <a:p>
            <a:r>
              <a:rPr lang="en-US" dirty="0" smtClean="0">
                <a:solidFill>
                  <a:prstClr val="black"/>
                </a:solidFill>
              </a:rPr>
              <a:t>If there is something in the message queue then retrieve it</a:t>
            </a:r>
            <a:r>
              <a:rPr lang="en-US" dirty="0">
                <a:solidFill>
                  <a:prstClr val="black"/>
                </a:solidFill>
              </a:rPr>
              <a:t> </a:t>
            </a:r>
            <a:r>
              <a:rPr lang="en-US" dirty="0" smtClean="0">
                <a:solidFill>
                  <a:prstClr val="black"/>
                </a:solidFill>
              </a:rPr>
              <a:t>and perform the Asynchronous routine associated with it.</a:t>
            </a:r>
          </a:p>
        </p:txBody>
      </p:sp>
      <p:sp>
        <p:nvSpPr>
          <p:cNvPr id="3" name="Rectangle 2"/>
          <p:cNvSpPr/>
          <p:nvPr/>
        </p:nvSpPr>
        <p:spPr>
          <a:xfrm>
            <a:off x="822382" y="2140085"/>
            <a:ext cx="7375687" cy="2462213"/>
          </a:xfrm>
          <a:prstGeom prst="rect">
            <a:avLst/>
          </a:prstGeom>
        </p:spPr>
        <p:txBody>
          <a:bodyPr wrap="square">
            <a:spAutoFit/>
          </a:bodyPr>
          <a:lstStyle/>
          <a:p>
            <a:r>
              <a:rPr lang="en-US" sz="1400" b="1" dirty="0">
                <a:solidFill>
                  <a:srgbClr val="0070C0"/>
                </a:solidFill>
                <a:latin typeface="Courier New" pitchFamily="49" charset="0"/>
                <a:cs typeface="Courier New" pitchFamily="49" charset="0"/>
              </a:rPr>
              <a:t>l</a:t>
            </a:r>
            <a:r>
              <a:rPr lang="en-US" sz="1400" b="1" dirty="0" smtClean="0">
                <a:solidFill>
                  <a:srgbClr val="0070C0"/>
                </a:solidFill>
                <a:latin typeface="Courier New" pitchFamily="49" charset="0"/>
                <a:cs typeface="Courier New" pitchFamily="49" charset="0"/>
              </a:rPr>
              <a:t>oop</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Gateway.Check</a:t>
            </a:r>
            <a:r>
              <a:rPr lang="en-US" sz="1400" b="1" dirty="0" smtClean="0">
                <a:solidFill>
                  <a:prstClr val="black"/>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The_Data_Type</a:t>
            </a:r>
            <a:r>
              <a:rPr lang="en-US" sz="1400" b="1" dirty="0" smtClean="0">
                <a:solidFill>
                  <a:prstClr val="black"/>
                </a:solidFill>
                <a:latin typeface="Courier New" pitchFamily="49" charset="0"/>
                <a:cs typeface="Courier New" pitchFamily="49" charset="0"/>
              </a:rPr>
              <a:t>);</a:t>
            </a:r>
          </a:p>
          <a:p>
            <a:r>
              <a:rPr lang="en-US" sz="1400" b="1" dirty="0">
                <a:solidFill>
                  <a:prstClr val="black"/>
                </a:solidFill>
                <a:latin typeface="Courier New" pitchFamily="49" charset="0"/>
                <a:cs typeface="Courier New" pitchFamily="49" charset="0"/>
              </a:rPr>
              <a:t> </a:t>
            </a:r>
            <a:r>
              <a:rPr lang="en-US" sz="1400" b="1" dirty="0" smtClean="0">
                <a:solidFill>
                  <a:prstClr val="black"/>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case</a:t>
            </a:r>
            <a:r>
              <a:rPr lang="en-US" sz="1400" b="1" dirty="0" smtClean="0">
                <a:solidFill>
                  <a:prstClr val="black"/>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The_Data_Type</a:t>
            </a:r>
            <a:r>
              <a:rPr lang="en-US" sz="1400" b="1" dirty="0" smtClean="0">
                <a:solidFill>
                  <a:prstClr val="black"/>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is</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when </a:t>
            </a:r>
            <a:r>
              <a:rPr lang="en-US" sz="1400" b="1" dirty="0" smtClean="0">
                <a:latin typeface="Courier New" pitchFamily="49" charset="0"/>
                <a:cs typeface="Courier New" pitchFamily="49" charset="0"/>
              </a:rPr>
              <a:t>Synchronous =&gt;</a:t>
            </a:r>
            <a:endParaRPr lang="en-US" sz="1400" b="1" dirty="0">
              <a:latin typeface="Courier New" pitchFamily="49" charset="0"/>
              <a:cs typeface="Courier New" pitchFamily="49" charset="0"/>
            </a:endParaRPr>
          </a:p>
          <a:p>
            <a:r>
              <a:rPr lang="en-US" sz="1400" b="1" dirty="0" smtClean="0">
                <a:solidFill>
                  <a:prstClr val="black"/>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Synchronous_Service</a:t>
            </a:r>
            <a:r>
              <a:rPr lang="en-US" sz="1400" b="1" dirty="0" smtClean="0">
                <a:solidFill>
                  <a:prstClr val="black"/>
                </a:solidFill>
                <a:latin typeface="Courier New" pitchFamily="49" charset="0"/>
                <a:cs typeface="Courier New" pitchFamily="49" charset="0"/>
              </a:rPr>
              <a:t> </a:t>
            </a:r>
            <a:r>
              <a:rPr lang="en-US" sz="1400" b="1" dirty="0">
                <a:solidFill>
                  <a:prstClr val="black"/>
                </a:solidFill>
                <a:latin typeface="Courier New" pitchFamily="49" charset="0"/>
                <a:cs typeface="Courier New" pitchFamily="49" charset="0"/>
              </a:rPr>
              <a:t>(</a:t>
            </a:r>
            <a:r>
              <a:rPr lang="en-US" sz="1400" b="1" dirty="0" err="1">
                <a:solidFill>
                  <a:prstClr val="black"/>
                </a:solidFill>
                <a:latin typeface="Courier New" pitchFamily="49" charset="0"/>
                <a:cs typeface="Courier New" pitchFamily="49" charset="0"/>
              </a:rPr>
              <a:t>Gateway.Synchronous_Data.all</a:t>
            </a:r>
            <a:r>
              <a:rPr lang="en-US" sz="1400" b="1" dirty="0">
                <a:solidFill>
                  <a:prstClr val="black"/>
                </a:solidFill>
                <a:latin typeface="Courier New" pitchFamily="49" charset="0"/>
                <a:cs typeface="Courier New" pitchFamily="49" charset="0"/>
              </a:rPr>
              <a:t>);</a:t>
            </a:r>
          </a:p>
          <a:p>
            <a:r>
              <a:rPr lang="en-US" sz="1400" b="1" dirty="0" smtClean="0">
                <a:solidFill>
                  <a:prstClr val="black"/>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Gateway.Complete_Synchronous_Service</a:t>
            </a:r>
            <a:r>
              <a:rPr lang="en-US" sz="1400" b="1" dirty="0" smtClean="0">
                <a:solidFill>
                  <a:prstClr val="black"/>
                </a:solidFill>
                <a:latin typeface="Courier New" pitchFamily="49" charset="0"/>
                <a:cs typeface="Courier New" pitchFamily="49" charset="0"/>
              </a:rPr>
              <a:t>;</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when </a:t>
            </a:r>
            <a:r>
              <a:rPr lang="en-US" sz="1400" b="1" dirty="0" smtClean="0">
                <a:latin typeface="Courier New" pitchFamily="49" charset="0"/>
                <a:cs typeface="Courier New" pitchFamily="49" charset="0"/>
              </a:rPr>
              <a:t>Asynchronous =&gt;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Asynchronous_Service</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Gateway.Next_Message</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Gateway.Delete_First_Message</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end case;</a:t>
            </a:r>
          </a:p>
          <a:p>
            <a:r>
              <a:rPr lang="en-US" sz="1400" b="1" dirty="0" smtClean="0">
                <a:solidFill>
                  <a:srgbClr val="0070C0"/>
                </a:solidFill>
                <a:latin typeface="Courier New" pitchFamily="49" charset="0"/>
                <a:cs typeface="Courier New" pitchFamily="49" charset="0"/>
              </a:rPr>
              <a:t>end loop;</a:t>
            </a:r>
            <a:endParaRPr lang="en-US" sz="1400" b="1" dirty="0">
              <a:solidFill>
                <a:srgbClr val="0070C0"/>
              </a:solidFill>
              <a:latin typeface="Courier New" pitchFamily="49" charset="0"/>
              <a:cs typeface="Courier New" pitchFamily="49" charset="0"/>
            </a:endParaRPr>
          </a:p>
        </p:txBody>
      </p:sp>
    </p:spTree>
    <p:extLst>
      <p:ext uri="{BB962C8B-B14F-4D97-AF65-F5344CB8AC3E}">
        <p14:creationId xmlns:p14="http://schemas.microsoft.com/office/powerpoint/2010/main" val="174132938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4049"/>
          </a:xfrm>
        </p:spPr>
        <p:txBody>
          <a:bodyPr/>
          <a:lstStyle/>
          <a:p>
            <a:r>
              <a:rPr lang="en-US" dirty="0" smtClean="0"/>
              <a:t>Coding</a:t>
            </a:r>
            <a:endParaRPr lang="en-GB" dirty="0"/>
          </a:p>
        </p:txBody>
      </p:sp>
      <p:sp>
        <p:nvSpPr>
          <p:cNvPr id="4" name="Date Placeholder 3"/>
          <p:cNvSpPr>
            <a:spLocks noGrp="1"/>
          </p:cNvSpPr>
          <p:nvPr>
            <p:ph type="dt" sz="half" idx="10"/>
          </p:nvPr>
        </p:nvSpPr>
        <p:spPr/>
        <p:txBody>
          <a:bodyPr/>
          <a:lstStyle/>
          <a:p>
            <a:r>
              <a:rPr lang="en-US" smtClean="0">
                <a:solidFill>
                  <a:prstClr val="black">
                    <a:tint val="75000"/>
                  </a:prstClr>
                </a:solidFill>
              </a:rPr>
              <a:t>AE17-Astronomicial Ada</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White Elephant GmbH</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1D39BB-9209-C24A-862A-9F342DE0CBB3}" type="slidenum">
              <a:rPr lang="en-US" smtClean="0">
                <a:solidFill>
                  <a:prstClr val="black">
                    <a:tint val="75000"/>
                  </a:prstClr>
                </a:solidFill>
              </a:rPr>
              <a:pPr/>
              <a:t>32</a:t>
            </a:fld>
            <a:endParaRPr lang="en-US">
              <a:solidFill>
                <a:prstClr val="black">
                  <a:tint val="75000"/>
                </a:prstClr>
              </a:solidFill>
            </a:endParaRPr>
          </a:p>
        </p:txBody>
      </p:sp>
      <p:sp>
        <p:nvSpPr>
          <p:cNvPr id="8" name="TextBox 7"/>
          <p:cNvSpPr txBox="1"/>
          <p:nvPr/>
        </p:nvSpPr>
        <p:spPr>
          <a:xfrm>
            <a:off x="822382" y="1328549"/>
            <a:ext cx="6599207" cy="369332"/>
          </a:xfrm>
          <a:prstGeom prst="rect">
            <a:avLst/>
          </a:prstGeom>
          <a:noFill/>
        </p:spPr>
        <p:txBody>
          <a:bodyPr wrap="square" rtlCol="0">
            <a:spAutoFit/>
          </a:bodyPr>
          <a:lstStyle/>
          <a:p>
            <a:r>
              <a:rPr lang="en-US" dirty="0" smtClean="0">
                <a:solidFill>
                  <a:prstClr val="black"/>
                </a:solidFill>
              </a:rPr>
              <a:t>The </a:t>
            </a:r>
            <a:r>
              <a:rPr lang="en-US" dirty="0" err="1" smtClean="0">
                <a:solidFill>
                  <a:prstClr val="black"/>
                </a:solidFill>
              </a:rPr>
              <a:t>Gtk</a:t>
            </a:r>
            <a:r>
              <a:rPr lang="en-US" dirty="0" smtClean="0">
                <a:solidFill>
                  <a:prstClr val="black"/>
                </a:solidFill>
              </a:rPr>
              <a:t> processing loop:</a:t>
            </a:r>
          </a:p>
        </p:txBody>
      </p:sp>
      <p:sp>
        <p:nvSpPr>
          <p:cNvPr id="3" name="Rectangle 2"/>
          <p:cNvSpPr/>
          <p:nvPr/>
        </p:nvSpPr>
        <p:spPr>
          <a:xfrm>
            <a:off x="822382" y="1832658"/>
            <a:ext cx="7375687" cy="3970318"/>
          </a:xfrm>
          <a:prstGeom prst="rect">
            <a:avLst/>
          </a:prstGeom>
        </p:spPr>
        <p:txBody>
          <a:bodyPr wrap="square">
            <a:spAutoFit/>
          </a:bodyPr>
          <a:lstStyle/>
          <a:p>
            <a:r>
              <a:rPr lang="en-US" sz="1400" b="1" dirty="0">
                <a:solidFill>
                  <a:srgbClr val="0070C0"/>
                </a:solidFill>
                <a:latin typeface="Courier New" pitchFamily="49" charset="0"/>
                <a:cs typeface="Courier New" pitchFamily="49" charset="0"/>
              </a:rPr>
              <a:t>l</a:t>
            </a:r>
            <a:r>
              <a:rPr lang="en-US" sz="1400" b="1" dirty="0" smtClean="0">
                <a:solidFill>
                  <a:srgbClr val="0070C0"/>
                </a:solidFill>
                <a:latin typeface="Courier New" pitchFamily="49" charset="0"/>
                <a:cs typeface="Courier New" pitchFamily="49" charset="0"/>
              </a:rPr>
              <a:t>oop</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while </a:t>
            </a:r>
            <a:r>
              <a:rPr lang="en-US" sz="1400" b="1" dirty="0" err="1">
                <a:latin typeface="Courier New" pitchFamily="49" charset="0"/>
                <a:cs typeface="Courier New" pitchFamily="49" charset="0"/>
              </a:rPr>
              <a:t>Gtk.Main.Events_Pending</a:t>
            </a:r>
            <a:r>
              <a:rPr lang="en-US" sz="1400" b="1" dirty="0">
                <a:solidFill>
                  <a:srgbClr val="0070C0"/>
                </a:solidFill>
                <a:latin typeface="Courier New" pitchFamily="49" charset="0"/>
                <a:cs typeface="Courier New" pitchFamily="49" charset="0"/>
              </a:rPr>
              <a:t> loop</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a:t>
            </a:r>
            <a:r>
              <a:rPr lang="en-US" sz="1400" b="1" dirty="0" err="1">
                <a:latin typeface="Courier New" pitchFamily="49" charset="0"/>
                <a:cs typeface="Courier New" pitchFamily="49" charset="0"/>
              </a:rPr>
              <a:t>Unused_Boolean</a:t>
            </a:r>
            <a:r>
              <a:rPr lang="en-US" sz="1400" b="1" dirty="0">
                <a:latin typeface="Courier New" pitchFamily="49" charset="0"/>
                <a:cs typeface="Courier New" pitchFamily="49" charset="0"/>
              </a:rPr>
              <a:t> := </a:t>
            </a:r>
            <a:r>
              <a:rPr lang="en-US" sz="1400" b="1" dirty="0" err="1">
                <a:latin typeface="Courier New" pitchFamily="49" charset="0"/>
                <a:cs typeface="Courier New" pitchFamily="49" charset="0"/>
              </a:rPr>
              <a:t>Gtk.Main.Main_Iteration</a:t>
            </a:r>
            <a:r>
              <a:rPr lang="en-US" sz="1400" b="1" dirty="0">
                <a:latin typeface="Courier New" pitchFamily="49" charset="0"/>
                <a:cs typeface="Courier New" pitchFamily="49" charset="0"/>
              </a:rPr>
              <a:t>;</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end </a:t>
            </a:r>
            <a:r>
              <a:rPr lang="en-US" sz="1400" b="1" dirty="0">
                <a:solidFill>
                  <a:srgbClr val="0070C0"/>
                </a:solidFill>
                <a:latin typeface="Courier New" pitchFamily="49" charset="0"/>
                <a:cs typeface="Courier New" pitchFamily="49" charset="0"/>
              </a:rPr>
              <a:t>loop</a:t>
            </a:r>
            <a:r>
              <a:rPr lang="en-US" sz="1400" b="1" dirty="0" smtClean="0">
                <a:solidFill>
                  <a:srgbClr val="0070C0"/>
                </a:solidFill>
                <a:latin typeface="Courier New" pitchFamily="49" charset="0"/>
                <a:cs typeface="Courier New" pitchFamily="49" charset="0"/>
              </a:rPr>
              <a:t>;</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select </a:t>
            </a:r>
          </a:p>
          <a:p>
            <a:r>
              <a:rPr lang="en-US" sz="1400" b="1" dirty="0" smtClean="0">
                <a:solidFill>
                  <a:srgbClr val="0070C0"/>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Gateway.Check</a:t>
            </a:r>
            <a:r>
              <a:rPr lang="en-US" sz="1400" b="1" dirty="0" smtClean="0">
                <a:solidFill>
                  <a:prstClr val="black"/>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The_Data_Type</a:t>
            </a:r>
            <a:r>
              <a:rPr lang="en-US" sz="1400" b="1" dirty="0" smtClean="0">
                <a:solidFill>
                  <a:prstClr val="black"/>
                </a:solidFill>
                <a:latin typeface="Courier New" pitchFamily="49" charset="0"/>
                <a:cs typeface="Courier New" pitchFamily="49" charset="0"/>
              </a:rPr>
              <a:t>);</a:t>
            </a:r>
          </a:p>
          <a:p>
            <a:r>
              <a:rPr lang="en-US" sz="1400" b="1" dirty="0">
                <a:solidFill>
                  <a:prstClr val="black"/>
                </a:solidFill>
                <a:latin typeface="Courier New" pitchFamily="49" charset="0"/>
                <a:cs typeface="Courier New" pitchFamily="49" charset="0"/>
              </a:rPr>
              <a:t> </a:t>
            </a:r>
            <a:r>
              <a:rPr lang="en-US" sz="1400" b="1" dirty="0" smtClean="0">
                <a:solidFill>
                  <a:prstClr val="black"/>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case</a:t>
            </a:r>
            <a:r>
              <a:rPr lang="en-US" sz="1400" b="1" dirty="0" smtClean="0">
                <a:solidFill>
                  <a:prstClr val="black"/>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The_Data_Type</a:t>
            </a:r>
            <a:r>
              <a:rPr lang="en-US" sz="1400" b="1" dirty="0" smtClean="0">
                <a:solidFill>
                  <a:prstClr val="black"/>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is</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when </a:t>
            </a:r>
            <a:r>
              <a:rPr lang="en-US" sz="1400" b="1" dirty="0" smtClean="0">
                <a:latin typeface="Courier New" pitchFamily="49" charset="0"/>
                <a:cs typeface="Courier New" pitchFamily="49" charset="0"/>
              </a:rPr>
              <a:t>Synchronous =&gt;</a:t>
            </a:r>
            <a:endParaRPr lang="en-US" sz="1400" b="1" dirty="0">
              <a:latin typeface="Courier New" pitchFamily="49" charset="0"/>
              <a:cs typeface="Courier New" pitchFamily="49" charset="0"/>
            </a:endParaRPr>
          </a:p>
          <a:p>
            <a:r>
              <a:rPr lang="en-US" sz="1400" b="1" dirty="0" smtClean="0">
                <a:solidFill>
                  <a:prstClr val="black"/>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Synchronous_Service</a:t>
            </a:r>
            <a:r>
              <a:rPr lang="en-US" sz="1400" b="1" dirty="0" smtClean="0">
                <a:solidFill>
                  <a:prstClr val="black"/>
                </a:solidFill>
                <a:latin typeface="Courier New" pitchFamily="49" charset="0"/>
                <a:cs typeface="Courier New" pitchFamily="49" charset="0"/>
              </a:rPr>
              <a:t> </a:t>
            </a:r>
            <a:r>
              <a:rPr lang="en-US" sz="1400" b="1" dirty="0">
                <a:solidFill>
                  <a:prstClr val="black"/>
                </a:solidFill>
                <a:latin typeface="Courier New" pitchFamily="49" charset="0"/>
                <a:cs typeface="Courier New" pitchFamily="49" charset="0"/>
              </a:rPr>
              <a:t>(</a:t>
            </a:r>
            <a:r>
              <a:rPr lang="en-US" sz="1400" b="1" dirty="0" err="1">
                <a:solidFill>
                  <a:prstClr val="black"/>
                </a:solidFill>
                <a:latin typeface="Courier New" pitchFamily="49" charset="0"/>
                <a:cs typeface="Courier New" pitchFamily="49" charset="0"/>
              </a:rPr>
              <a:t>Gateway.Synchronous_Data.all</a:t>
            </a:r>
            <a:r>
              <a:rPr lang="en-US" sz="1400" b="1" dirty="0">
                <a:solidFill>
                  <a:prstClr val="black"/>
                </a:solidFill>
                <a:latin typeface="Courier New" pitchFamily="49" charset="0"/>
                <a:cs typeface="Courier New" pitchFamily="49" charset="0"/>
              </a:rPr>
              <a:t>);</a:t>
            </a:r>
          </a:p>
          <a:p>
            <a:r>
              <a:rPr lang="en-US" sz="1400" b="1" dirty="0" smtClean="0">
                <a:solidFill>
                  <a:prstClr val="black"/>
                </a:solidFill>
                <a:latin typeface="Courier New" pitchFamily="49" charset="0"/>
                <a:cs typeface="Courier New" pitchFamily="49" charset="0"/>
              </a:rPr>
              <a:t>            </a:t>
            </a:r>
            <a:r>
              <a:rPr lang="en-US" sz="1400" b="1" dirty="0" err="1" smtClean="0">
                <a:solidFill>
                  <a:prstClr val="black"/>
                </a:solidFill>
                <a:latin typeface="Courier New" pitchFamily="49" charset="0"/>
                <a:cs typeface="Courier New" pitchFamily="49" charset="0"/>
              </a:rPr>
              <a:t>Gateway.Complete_Synchronous_Service</a:t>
            </a:r>
            <a:r>
              <a:rPr lang="en-US" sz="1400" b="1" dirty="0" smtClean="0">
                <a:solidFill>
                  <a:prstClr val="black"/>
                </a:solidFill>
                <a:latin typeface="Courier New" pitchFamily="49" charset="0"/>
                <a:cs typeface="Courier New" pitchFamily="49" charset="0"/>
              </a:rPr>
              <a:t>;</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when </a:t>
            </a:r>
            <a:r>
              <a:rPr lang="en-US" sz="1400" b="1" dirty="0" smtClean="0">
                <a:latin typeface="Courier New" pitchFamily="49" charset="0"/>
                <a:cs typeface="Courier New" pitchFamily="49" charset="0"/>
              </a:rPr>
              <a:t>Asynchronous =&gt;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Asynchronous_Service</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The_Messages.First_Elelemt</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The_Messages.Delete_First</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end case;</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or</a:t>
            </a:r>
            <a:endParaRPr lang="en-US" sz="1400" b="1" dirty="0">
              <a:solidFill>
                <a:srgbClr val="0070C0"/>
              </a:solidFill>
              <a:latin typeface="Courier New" pitchFamily="49" charset="0"/>
              <a:cs typeface="Courier New" pitchFamily="49" charset="0"/>
            </a:endParaRP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    delay </a:t>
            </a:r>
            <a:r>
              <a:rPr lang="en-US" sz="1400" b="1" dirty="0" err="1">
                <a:latin typeface="Courier New" pitchFamily="49" charset="0"/>
                <a:cs typeface="Courier New" pitchFamily="49" charset="0"/>
              </a:rPr>
              <a:t>The_Period</a:t>
            </a:r>
            <a:r>
              <a:rPr lang="en-US" sz="1400" b="1" dirty="0">
                <a:solidFill>
                  <a:srgbClr val="0070C0"/>
                </a:solidFill>
                <a:latin typeface="Courier New" pitchFamily="49" charset="0"/>
                <a:cs typeface="Courier New" pitchFamily="49" charset="0"/>
              </a:rPr>
              <a:t>;</a:t>
            </a:r>
          </a:p>
          <a:p>
            <a:r>
              <a:rPr lang="en-US" sz="1400" b="1" dirty="0">
                <a:solidFill>
                  <a:srgbClr val="0070C0"/>
                </a:solidFill>
                <a:latin typeface="Courier New" pitchFamily="49" charset="0"/>
                <a:cs typeface="Courier New" pitchFamily="49" charset="0"/>
              </a:rPr>
              <a:t>    </a:t>
            </a:r>
            <a:r>
              <a:rPr lang="en-US" sz="1400" b="1" dirty="0" smtClean="0">
                <a:solidFill>
                  <a:srgbClr val="0070C0"/>
                </a:solidFill>
                <a:latin typeface="Courier New" pitchFamily="49" charset="0"/>
                <a:cs typeface="Courier New" pitchFamily="49" charset="0"/>
              </a:rPr>
              <a:t>end </a:t>
            </a:r>
            <a:r>
              <a:rPr lang="en-US" sz="1400" b="1" dirty="0">
                <a:solidFill>
                  <a:srgbClr val="0070C0"/>
                </a:solidFill>
                <a:latin typeface="Courier New" pitchFamily="49" charset="0"/>
                <a:cs typeface="Courier New" pitchFamily="49" charset="0"/>
              </a:rPr>
              <a:t>select;</a:t>
            </a:r>
            <a:endParaRPr lang="en-US" sz="1400" b="1" dirty="0" smtClean="0">
              <a:solidFill>
                <a:srgbClr val="0070C0"/>
              </a:solidFill>
              <a:latin typeface="Courier New" pitchFamily="49" charset="0"/>
              <a:cs typeface="Courier New" pitchFamily="49" charset="0"/>
            </a:endParaRPr>
          </a:p>
          <a:p>
            <a:r>
              <a:rPr lang="en-US" sz="1400" b="1" dirty="0" smtClean="0">
                <a:solidFill>
                  <a:srgbClr val="0070C0"/>
                </a:solidFill>
                <a:latin typeface="Courier New" pitchFamily="49" charset="0"/>
                <a:cs typeface="Courier New" pitchFamily="49" charset="0"/>
              </a:rPr>
              <a:t>end loop;</a:t>
            </a:r>
            <a:endParaRPr lang="en-US" sz="1400" b="1" dirty="0">
              <a:solidFill>
                <a:srgbClr val="0070C0"/>
              </a:solidFill>
              <a:latin typeface="Courier New" pitchFamily="49" charset="0"/>
              <a:cs typeface="Courier New" pitchFamily="49" charset="0"/>
            </a:endParaRPr>
          </a:p>
        </p:txBody>
      </p:sp>
    </p:spTree>
    <p:extLst>
      <p:ext uri="{BB962C8B-B14F-4D97-AF65-F5344CB8AC3E}">
        <p14:creationId xmlns:p14="http://schemas.microsoft.com/office/powerpoint/2010/main" val="53110989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33</a:t>
            </a:fld>
            <a:endParaRPr lang="en-US"/>
          </a:p>
        </p:txBody>
      </p:sp>
      <p:sp>
        <p:nvSpPr>
          <p:cNvPr id="7" name="TextBox 6"/>
          <p:cNvSpPr txBox="1"/>
          <p:nvPr/>
        </p:nvSpPr>
        <p:spPr>
          <a:xfrm>
            <a:off x="724615" y="1228579"/>
            <a:ext cx="7004649" cy="1077218"/>
          </a:xfrm>
          <a:prstGeom prst="rect">
            <a:avLst/>
          </a:prstGeom>
          <a:noFill/>
        </p:spPr>
        <p:txBody>
          <a:bodyPr wrap="square" rtlCol="0">
            <a:spAutoFit/>
          </a:bodyPr>
          <a:lstStyle/>
          <a:p>
            <a:r>
              <a:rPr lang="en-US" sz="3200" dirty="0" smtClean="0"/>
              <a:t>Whilst this worked for both Linux and Windows it didn’t work for OSX</a:t>
            </a:r>
            <a:endParaRPr lang="en-GB" sz="3200" dirty="0"/>
          </a:p>
        </p:txBody>
      </p:sp>
      <p:sp>
        <p:nvSpPr>
          <p:cNvPr id="9" name="TextBox 8"/>
          <p:cNvSpPr txBox="1"/>
          <p:nvPr/>
        </p:nvSpPr>
        <p:spPr>
          <a:xfrm>
            <a:off x="724615" y="2527333"/>
            <a:ext cx="7004649" cy="1569660"/>
          </a:xfrm>
          <a:prstGeom prst="rect">
            <a:avLst/>
          </a:prstGeom>
          <a:noFill/>
        </p:spPr>
        <p:txBody>
          <a:bodyPr wrap="square" rtlCol="0">
            <a:spAutoFit/>
          </a:bodyPr>
          <a:lstStyle/>
          <a:p>
            <a:r>
              <a:rPr lang="en-US" sz="3200" dirty="0" smtClean="0">
                <a:solidFill>
                  <a:srgbClr val="0070C0"/>
                </a:solidFill>
              </a:rPr>
              <a:t>For some reason, under OSX, the </a:t>
            </a:r>
            <a:r>
              <a:rPr lang="en-US" sz="3200" dirty="0" err="1" smtClean="0">
                <a:solidFill>
                  <a:srgbClr val="0070C0"/>
                </a:solidFill>
              </a:rPr>
              <a:t>Gtk</a:t>
            </a:r>
            <a:r>
              <a:rPr lang="en-US" sz="3200" dirty="0" smtClean="0">
                <a:solidFill>
                  <a:srgbClr val="0070C0"/>
                </a:solidFill>
              </a:rPr>
              <a:t> task </a:t>
            </a:r>
            <a:r>
              <a:rPr lang="en-US" sz="3200" b="1" dirty="0" smtClean="0">
                <a:solidFill>
                  <a:srgbClr val="FF0000"/>
                </a:solidFill>
              </a:rPr>
              <a:t>MUST</a:t>
            </a:r>
            <a:r>
              <a:rPr lang="en-US" sz="3200" dirty="0" smtClean="0">
                <a:solidFill>
                  <a:srgbClr val="0070C0"/>
                </a:solidFill>
              </a:rPr>
              <a:t> be the main task rather than a task (thread) created by Ada.</a:t>
            </a:r>
            <a:endParaRPr lang="en-GB" sz="3200" dirty="0">
              <a:solidFill>
                <a:srgbClr val="0070C0"/>
              </a:solidFill>
            </a:endParaRPr>
          </a:p>
        </p:txBody>
      </p:sp>
      <p:sp>
        <p:nvSpPr>
          <p:cNvPr id="10" name="TextBox 9"/>
          <p:cNvSpPr txBox="1"/>
          <p:nvPr/>
        </p:nvSpPr>
        <p:spPr>
          <a:xfrm>
            <a:off x="795561" y="4290663"/>
            <a:ext cx="7473453" cy="1569660"/>
          </a:xfrm>
          <a:prstGeom prst="rect">
            <a:avLst/>
          </a:prstGeom>
          <a:noFill/>
        </p:spPr>
        <p:txBody>
          <a:bodyPr wrap="square" rtlCol="0">
            <a:spAutoFit/>
          </a:bodyPr>
          <a:lstStyle/>
          <a:p>
            <a:r>
              <a:rPr lang="en-US" sz="3200" dirty="0" smtClean="0">
                <a:solidFill>
                  <a:schemeClr val="accent3">
                    <a:lumMod val="75000"/>
                  </a:schemeClr>
                </a:solidFill>
              </a:rPr>
              <a:t>This restriction meant we had to modify not only our GUI interface but also how the program setup the </a:t>
            </a:r>
            <a:r>
              <a:rPr lang="en-US" sz="3200" dirty="0" err="1" smtClean="0">
                <a:solidFill>
                  <a:schemeClr val="accent3">
                    <a:lumMod val="75000"/>
                  </a:schemeClr>
                </a:solidFill>
              </a:rPr>
              <a:t>Gui</a:t>
            </a:r>
            <a:r>
              <a:rPr lang="en-US" sz="3200" dirty="0" smtClean="0">
                <a:solidFill>
                  <a:schemeClr val="accent3">
                    <a:lumMod val="75000"/>
                  </a:schemeClr>
                </a:solidFill>
              </a:rPr>
              <a:t> Objects.</a:t>
            </a:r>
            <a:endParaRPr lang="en-GB" sz="3200" dirty="0">
              <a:solidFill>
                <a:schemeClr val="accent3">
                  <a:lumMod val="75000"/>
                </a:schemeClr>
              </a:solidFill>
            </a:endParaRPr>
          </a:p>
        </p:txBody>
      </p:sp>
    </p:spTree>
    <p:extLst>
      <p:ext uri="{BB962C8B-B14F-4D97-AF65-F5344CB8AC3E}">
        <p14:creationId xmlns:p14="http://schemas.microsoft.com/office/powerpoint/2010/main" val="22248374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34</a:t>
            </a:fld>
            <a:endParaRPr lang="en-US"/>
          </a:p>
        </p:txBody>
      </p:sp>
      <p:sp>
        <p:nvSpPr>
          <p:cNvPr id="7" name="TextBox 6"/>
          <p:cNvSpPr txBox="1"/>
          <p:nvPr/>
        </p:nvSpPr>
        <p:spPr>
          <a:xfrm>
            <a:off x="697334" y="231394"/>
            <a:ext cx="7732644" cy="3046988"/>
          </a:xfrm>
          <a:prstGeom prst="rect">
            <a:avLst/>
          </a:prstGeom>
          <a:noFill/>
        </p:spPr>
        <p:txBody>
          <a:bodyPr wrap="square" rtlCol="0">
            <a:spAutoFit/>
          </a:bodyPr>
          <a:lstStyle/>
          <a:p>
            <a:r>
              <a:rPr lang="en-US" sz="3200" dirty="0" smtClean="0"/>
              <a:t>Before:</a:t>
            </a:r>
          </a:p>
          <a:p>
            <a:pPr marL="514350" indent="-514350">
              <a:buAutoNum type="arabicParenR"/>
            </a:pPr>
            <a:r>
              <a:rPr lang="en-US" sz="3200" dirty="0" smtClean="0"/>
              <a:t>Create </a:t>
            </a:r>
            <a:r>
              <a:rPr lang="en-US" sz="3200" dirty="0" err="1" smtClean="0"/>
              <a:t>Gtk</a:t>
            </a:r>
            <a:r>
              <a:rPr lang="en-US" sz="3200" dirty="0" smtClean="0"/>
              <a:t> task</a:t>
            </a:r>
          </a:p>
          <a:p>
            <a:pPr marL="514350" indent="-514350">
              <a:buAutoNum type="arabicParenR"/>
            </a:pPr>
            <a:r>
              <a:rPr lang="en-US" sz="3200" dirty="0" smtClean="0"/>
              <a:t>Create GUI objects using interface to </a:t>
            </a:r>
            <a:r>
              <a:rPr lang="en-US" sz="3200" dirty="0" err="1" smtClean="0"/>
              <a:t>Gtk</a:t>
            </a:r>
            <a:r>
              <a:rPr lang="en-US" sz="3200" dirty="0" smtClean="0"/>
              <a:t> task</a:t>
            </a:r>
          </a:p>
          <a:p>
            <a:pPr marL="514350" indent="-514350">
              <a:buAutoNum type="arabicParenR"/>
            </a:pPr>
            <a:r>
              <a:rPr lang="en-US" sz="3200" dirty="0" smtClean="0"/>
              <a:t>GUI Close terminates </a:t>
            </a:r>
            <a:r>
              <a:rPr lang="en-US" sz="3200" dirty="0" err="1" smtClean="0"/>
              <a:t>Gtk</a:t>
            </a:r>
            <a:r>
              <a:rPr lang="en-US" sz="3200" dirty="0" smtClean="0"/>
              <a:t> loop and exits </a:t>
            </a:r>
            <a:r>
              <a:rPr lang="en-US" sz="3200" dirty="0" err="1" smtClean="0"/>
              <a:t>Gtk</a:t>
            </a:r>
            <a:r>
              <a:rPr lang="en-US" sz="3200" dirty="0" smtClean="0"/>
              <a:t> task</a:t>
            </a:r>
          </a:p>
        </p:txBody>
      </p:sp>
      <p:sp>
        <p:nvSpPr>
          <p:cNvPr id="9" name="TextBox 8"/>
          <p:cNvSpPr txBox="1"/>
          <p:nvPr/>
        </p:nvSpPr>
        <p:spPr>
          <a:xfrm>
            <a:off x="697334" y="3184308"/>
            <a:ext cx="7599999" cy="3046988"/>
          </a:xfrm>
          <a:prstGeom prst="rect">
            <a:avLst/>
          </a:prstGeom>
          <a:noFill/>
        </p:spPr>
        <p:txBody>
          <a:bodyPr wrap="square" rtlCol="0">
            <a:spAutoFit/>
          </a:bodyPr>
          <a:lstStyle/>
          <a:p>
            <a:r>
              <a:rPr lang="en-US" sz="3200" dirty="0">
                <a:solidFill>
                  <a:srgbClr val="0070C0"/>
                </a:solidFill>
              </a:rPr>
              <a:t>A</a:t>
            </a:r>
            <a:r>
              <a:rPr lang="en-US" sz="3200" dirty="0" smtClean="0">
                <a:solidFill>
                  <a:srgbClr val="0070C0"/>
                </a:solidFill>
              </a:rPr>
              <a:t>fter:</a:t>
            </a:r>
          </a:p>
          <a:p>
            <a:pPr marL="514350" indent="-514350">
              <a:buAutoNum type="arabicParenR"/>
            </a:pPr>
            <a:r>
              <a:rPr lang="en-US" sz="3200" dirty="0" smtClean="0">
                <a:solidFill>
                  <a:srgbClr val="0070C0"/>
                </a:solidFill>
              </a:rPr>
              <a:t>Execute </a:t>
            </a:r>
            <a:r>
              <a:rPr lang="en-US" sz="3200" dirty="0" err="1" smtClean="0">
                <a:solidFill>
                  <a:srgbClr val="0070C0"/>
                </a:solidFill>
              </a:rPr>
              <a:t>Gtk</a:t>
            </a:r>
            <a:r>
              <a:rPr lang="en-US" sz="3200" dirty="0" smtClean="0">
                <a:solidFill>
                  <a:srgbClr val="0070C0"/>
                </a:solidFill>
              </a:rPr>
              <a:t> procedure from main task</a:t>
            </a:r>
          </a:p>
          <a:p>
            <a:pPr marL="514350" indent="-514350">
              <a:buAutoNum type="arabicParenR"/>
            </a:pPr>
            <a:r>
              <a:rPr lang="en-US" sz="3200" dirty="0" err="1" smtClean="0">
                <a:solidFill>
                  <a:srgbClr val="0070C0"/>
                </a:solidFill>
              </a:rPr>
              <a:t>Gtk</a:t>
            </a:r>
            <a:r>
              <a:rPr lang="en-US" sz="3200" dirty="0" smtClean="0">
                <a:solidFill>
                  <a:srgbClr val="0070C0"/>
                </a:solidFill>
              </a:rPr>
              <a:t> procedure calls start-up procedure that creates all the GUI objects</a:t>
            </a:r>
          </a:p>
          <a:p>
            <a:pPr marL="514350" indent="-514350">
              <a:buAutoNum type="arabicParenR"/>
            </a:pPr>
            <a:r>
              <a:rPr lang="en-US" sz="3200" dirty="0" smtClean="0">
                <a:solidFill>
                  <a:srgbClr val="0070C0"/>
                </a:solidFill>
              </a:rPr>
              <a:t>GUI Close terminates the </a:t>
            </a:r>
            <a:r>
              <a:rPr lang="en-US" sz="3200" dirty="0" err="1" smtClean="0">
                <a:solidFill>
                  <a:srgbClr val="0070C0"/>
                </a:solidFill>
              </a:rPr>
              <a:t>Gtk</a:t>
            </a:r>
            <a:r>
              <a:rPr lang="en-US" sz="3200" dirty="0" smtClean="0">
                <a:solidFill>
                  <a:srgbClr val="0070C0"/>
                </a:solidFill>
              </a:rPr>
              <a:t> loop and exits the </a:t>
            </a:r>
            <a:r>
              <a:rPr lang="en-US" sz="3200" dirty="0" err="1" smtClean="0">
                <a:solidFill>
                  <a:srgbClr val="0070C0"/>
                </a:solidFill>
              </a:rPr>
              <a:t>Gtk</a:t>
            </a:r>
            <a:r>
              <a:rPr lang="en-US" sz="3200" dirty="0" smtClean="0">
                <a:solidFill>
                  <a:srgbClr val="0070C0"/>
                </a:solidFill>
              </a:rPr>
              <a:t> procedure.</a:t>
            </a:r>
            <a:endParaRPr lang="en-GB" sz="3200" dirty="0">
              <a:solidFill>
                <a:srgbClr val="0070C0"/>
              </a:solidFill>
            </a:endParaRPr>
          </a:p>
        </p:txBody>
      </p:sp>
    </p:spTree>
    <p:extLst>
      <p:ext uri="{BB962C8B-B14F-4D97-AF65-F5344CB8AC3E}">
        <p14:creationId xmlns:p14="http://schemas.microsoft.com/office/powerpoint/2010/main" val="2090681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solidFill>
                  <a:prstClr val="black">
                    <a:tint val="75000"/>
                  </a:prstClr>
                </a:solidFill>
              </a:rPr>
              <a:t>AE17-Astronomicial Ada</a:t>
            </a: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White Elephant GmbH</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D1D39BB-9209-C24A-862A-9F342DE0CBB3}" type="slidenum">
              <a:rPr lang="en-US" smtClean="0">
                <a:solidFill>
                  <a:prstClr val="black">
                    <a:tint val="75000"/>
                  </a:prstClr>
                </a:solidFill>
              </a:rPr>
              <a:pPr/>
              <a:t>35</a:t>
            </a:fld>
            <a:endParaRPr lang="en-US">
              <a:solidFill>
                <a:prstClr val="black">
                  <a:tint val="75000"/>
                </a:prstClr>
              </a:solidFill>
            </a:endParaRPr>
          </a:p>
        </p:txBody>
      </p:sp>
      <p:sp>
        <p:nvSpPr>
          <p:cNvPr id="8" name="TextBox 7"/>
          <p:cNvSpPr txBox="1"/>
          <p:nvPr/>
        </p:nvSpPr>
        <p:spPr>
          <a:xfrm>
            <a:off x="631708" y="525305"/>
            <a:ext cx="7467550" cy="1200329"/>
          </a:xfrm>
          <a:prstGeom prst="rect">
            <a:avLst/>
          </a:prstGeom>
          <a:noFill/>
        </p:spPr>
        <p:txBody>
          <a:bodyPr wrap="square" rtlCol="0">
            <a:spAutoFit/>
          </a:bodyPr>
          <a:lstStyle/>
          <a:p>
            <a:r>
              <a:rPr lang="en-US" sz="2400" dirty="0" smtClean="0">
                <a:solidFill>
                  <a:prstClr val="black"/>
                </a:solidFill>
              </a:rPr>
              <a:t>Because the main task can now request </a:t>
            </a:r>
            <a:r>
              <a:rPr lang="en-US" sz="2400" dirty="0" err="1" smtClean="0">
                <a:solidFill>
                  <a:prstClr val="black"/>
                </a:solidFill>
              </a:rPr>
              <a:t>Gtk</a:t>
            </a:r>
            <a:r>
              <a:rPr lang="en-US" sz="2400" dirty="0" smtClean="0">
                <a:solidFill>
                  <a:prstClr val="black"/>
                </a:solidFill>
              </a:rPr>
              <a:t> operations, this has to be detected and the routines executed directly rather </a:t>
            </a:r>
            <a:r>
              <a:rPr lang="en-US" sz="2400" smtClean="0">
                <a:solidFill>
                  <a:prstClr val="black"/>
                </a:solidFill>
              </a:rPr>
              <a:t>than by rendez-vous</a:t>
            </a:r>
            <a:r>
              <a:rPr lang="en-US" sz="2400" dirty="0" smtClean="0">
                <a:solidFill>
                  <a:prstClr val="black"/>
                </a:solidFill>
              </a:rPr>
              <a:t> or queue.</a:t>
            </a:r>
          </a:p>
        </p:txBody>
      </p:sp>
      <p:sp>
        <p:nvSpPr>
          <p:cNvPr id="9" name="Rectangle 8"/>
          <p:cNvSpPr/>
          <p:nvPr/>
        </p:nvSpPr>
        <p:spPr>
          <a:xfrm>
            <a:off x="631708" y="1823477"/>
            <a:ext cx="7661692" cy="2031325"/>
          </a:xfrm>
          <a:prstGeom prst="rect">
            <a:avLst/>
          </a:prstGeom>
        </p:spPr>
        <p:txBody>
          <a:bodyPr wrap="square">
            <a:spAutoFit/>
          </a:bodyPr>
          <a:lstStyle/>
          <a:p>
            <a:r>
              <a:rPr lang="en-GB" sz="1400" b="1" dirty="0">
                <a:solidFill>
                  <a:srgbClr val="0070C0"/>
                </a:solidFill>
                <a:latin typeface="Courier New" pitchFamily="49" charset="0"/>
                <a:cs typeface="Courier New" pitchFamily="49" charset="0"/>
              </a:rPr>
              <a:t>procedure</a:t>
            </a:r>
            <a:r>
              <a:rPr lang="en-GB" sz="1400" b="1" dirty="0" smtClean="0">
                <a:solidFill>
                  <a:prstClr val="black"/>
                </a:solidFill>
                <a:latin typeface="Courier New" pitchFamily="49" charset="0"/>
                <a:cs typeface="Courier New" pitchFamily="49" charset="0"/>
              </a:rPr>
              <a:t> </a:t>
            </a:r>
            <a:r>
              <a:rPr lang="en-GB" sz="1400" b="1" dirty="0">
                <a:solidFill>
                  <a:prstClr val="black"/>
                </a:solidFill>
                <a:latin typeface="Courier New" pitchFamily="49" charset="0"/>
                <a:cs typeface="Courier New" pitchFamily="49" charset="0"/>
              </a:rPr>
              <a:t>Request (Data : </a:t>
            </a:r>
            <a:r>
              <a:rPr lang="en-GB" sz="1400" b="1" dirty="0">
                <a:solidFill>
                  <a:srgbClr val="0070C0"/>
                </a:solidFill>
                <a:latin typeface="Courier New" pitchFamily="49" charset="0"/>
                <a:cs typeface="Courier New" pitchFamily="49" charset="0"/>
              </a:rPr>
              <a:t>in out</a:t>
            </a:r>
            <a:r>
              <a:rPr lang="en-GB" sz="1400" b="1" dirty="0">
                <a:solidFill>
                  <a:prstClr val="black"/>
                </a:solidFill>
                <a:latin typeface="Courier New" pitchFamily="49" charset="0"/>
                <a:cs typeface="Courier New" pitchFamily="49" charset="0"/>
              </a:rPr>
              <a:t> </a:t>
            </a:r>
            <a:r>
              <a:rPr lang="en-GB" sz="1400" b="1" dirty="0" err="1">
                <a:solidFill>
                  <a:schemeClr val="accent3">
                    <a:lumMod val="75000"/>
                  </a:schemeClr>
                </a:solidFill>
                <a:latin typeface="Courier New" pitchFamily="49" charset="0"/>
                <a:cs typeface="Courier New" pitchFamily="49" charset="0"/>
              </a:rPr>
              <a:t>Request_Data</a:t>
            </a:r>
            <a:r>
              <a:rPr lang="en-GB" sz="1400" b="1" dirty="0" err="1">
                <a:solidFill>
                  <a:prstClr val="black"/>
                </a:solidFill>
                <a:latin typeface="Courier New" pitchFamily="49" charset="0"/>
                <a:cs typeface="Courier New" pitchFamily="49" charset="0"/>
              </a:rPr>
              <a:t>'</a:t>
            </a:r>
            <a:r>
              <a:rPr lang="en-GB" sz="1400" b="1" dirty="0" err="1">
                <a:solidFill>
                  <a:schemeClr val="accent6">
                    <a:lumMod val="75000"/>
                  </a:schemeClr>
                </a:solidFill>
                <a:latin typeface="Courier New" pitchFamily="49" charset="0"/>
                <a:cs typeface="Courier New" pitchFamily="49" charset="0"/>
              </a:rPr>
              <a:t>class</a:t>
            </a:r>
            <a:r>
              <a:rPr lang="en-GB" sz="1400" b="1" dirty="0">
                <a:solidFill>
                  <a:prstClr val="black"/>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is</a:t>
            </a:r>
          </a:p>
          <a:p>
            <a:r>
              <a:rPr lang="en-GB" sz="1400" b="1" dirty="0">
                <a:solidFill>
                  <a:prstClr val="black"/>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use</a:t>
            </a:r>
            <a:r>
              <a:rPr lang="en-GB" sz="1400" b="1" dirty="0">
                <a:solidFill>
                  <a:prstClr val="black"/>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type</a:t>
            </a:r>
            <a:r>
              <a:rPr lang="en-GB" sz="1400" b="1" dirty="0">
                <a:solidFill>
                  <a:prstClr val="black"/>
                </a:solidFill>
                <a:latin typeface="Courier New" pitchFamily="49" charset="0"/>
                <a:cs typeface="Courier New" pitchFamily="49" charset="0"/>
              </a:rPr>
              <a:t> </a:t>
            </a:r>
            <a:r>
              <a:rPr lang="en-GB" sz="1400" b="1" dirty="0" err="1">
                <a:solidFill>
                  <a:prstClr val="black"/>
                </a:solidFill>
                <a:latin typeface="Courier New" pitchFamily="49" charset="0"/>
                <a:cs typeface="Courier New" pitchFamily="49" charset="0"/>
              </a:rPr>
              <a:t>Ada.Task_Identification.</a:t>
            </a:r>
            <a:r>
              <a:rPr lang="en-GB" sz="1400" b="1" dirty="0" err="1">
                <a:solidFill>
                  <a:schemeClr val="accent3">
                    <a:lumMod val="75000"/>
                  </a:schemeClr>
                </a:solidFill>
                <a:latin typeface="Courier New" pitchFamily="49" charset="0"/>
                <a:cs typeface="Courier New" pitchFamily="49" charset="0"/>
              </a:rPr>
              <a:t>Task_Id</a:t>
            </a:r>
            <a:r>
              <a:rPr lang="en-GB" sz="1400" b="1" dirty="0">
                <a:solidFill>
                  <a:prstClr val="black"/>
                </a:solidFill>
                <a:latin typeface="Courier New" pitchFamily="49" charset="0"/>
                <a:cs typeface="Courier New" pitchFamily="49" charset="0"/>
              </a:rPr>
              <a:t>;</a:t>
            </a:r>
          </a:p>
          <a:p>
            <a:r>
              <a:rPr lang="en-GB" sz="1400" b="1" dirty="0" smtClean="0">
                <a:solidFill>
                  <a:srgbClr val="0070C0"/>
                </a:solidFill>
                <a:latin typeface="Courier New" pitchFamily="49" charset="0"/>
                <a:cs typeface="Courier New" pitchFamily="49" charset="0"/>
              </a:rPr>
              <a:t>begin</a:t>
            </a:r>
            <a:endParaRPr lang="en-GB" sz="1400" b="1" dirty="0">
              <a:solidFill>
                <a:srgbClr val="0070C0"/>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    if </a:t>
            </a:r>
            <a:r>
              <a:rPr lang="en-GB" sz="1400" b="1" dirty="0" err="1">
                <a:solidFill>
                  <a:prstClr val="black"/>
                </a:solidFill>
                <a:latin typeface="Courier New" pitchFamily="49" charset="0"/>
                <a:cs typeface="Courier New" pitchFamily="49" charset="0"/>
              </a:rPr>
              <a:t>The_Gtk_Task</a:t>
            </a:r>
            <a:r>
              <a:rPr lang="en-GB" sz="1400" b="1" dirty="0">
                <a:solidFill>
                  <a:prstClr val="black"/>
                </a:solidFill>
                <a:latin typeface="Courier New" pitchFamily="49" charset="0"/>
                <a:cs typeface="Courier New" pitchFamily="49" charset="0"/>
              </a:rPr>
              <a:t> = </a:t>
            </a:r>
            <a:r>
              <a:rPr lang="en-GB" sz="1400" b="1" dirty="0" err="1">
                <a:solidFill>
                  <a:prstClr val="black"/>
                </a:solidFill>
                <a:latin typeface="Courier New" pitchFamily="49" charset="0"/>
                <a:cs typeface="Courier New" pitchFamily="49" charset="0"/>
              </a:rPr>
              <a:t>Ada.Task_Identification.Current_Task</a:t>
            </a:r>
            <a:r>
              <a:rPr lang="en-GB" sz="1400" b="1" dirty="0">
                <a:solidFill>
                  <a:prstClr val="black"/>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then</a:t>
            </a:r>
          </a:p>
          <a:p>
            <a:r>
              <a:rPr lang="en-GB" sz="1400" b="1" dirty="0">
                <a:solidFill>
                  <a:prstClr val="black"/>
                </a:solidFill>
                <a:latin typeface="Courier New" pitchFamily="49" charset="0"/>
                <a:cs typeface="Courier New" pitchFamily="49" charset="0"/>
              </a:rPr>
              <a:t>  </a:t>
            </a:r>
            <a:r>
              <a:rPr lang="en-GB" sz="1400" b="1" dirty="0" smtClean="0">
                <a:solidFill>
                  <a:prstClr val="black"/>
                </a:solidFill>
                <a:latin typeface="Courier New" pitchFamily="49" charset="0"/>
                <a:cs typeface="Courier New" pitchFamily="49" charset="0"/>
              </a:rPr>
              <a:t>      </a:t>
            </a:r>
            <a:r>
              <a:rPr lang="en-GB" sz="1400" b="1" dirty="0" err="1">
                <a:solidFill>
                  <a:prstClr val="black"/>
                </a:solidFill>
                <a:latin typeface="Courier New" pitchFamily="49" charset="0"/>
                <a:cs typeface="Courier New" pitchFamily="49" charset="0"/>
              </a:rPr>
              <a:t>Synchronous_Service</a:t>
            </a:r>
            <a:r>
              <a:rPr lang="en-GB" sz="1400" b="1" dirty="0">
                <a:solidFill>
                  <a:prstClr val="black"/>
                </a:solidFill>
                <a:latin typeface="Courier New" pitchFamily="49" charset="0"/>
                <a:cs typeface="Courier New" pitchFamily="49" charset="0"/>
              </a:rPr>
              <a:t> (Data);</a:t>
            </a:r>
          </a:p>
          <a:p>
            <a:r>
              <a:rPr lang="en-GB" sz="1400" b="1" dirty="0">
                <a:solidFill>
                  <a:prstClr val="black"/>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else</a:t>
            </a:r>
          </a:p>
          <a:p>
            <a:r>
              <a:rPr lang="en-GB" sz="1400" b="1" dirty="0">
                <a:solidFill>
                  <a:prstClr val="black"/>
                </a:solidFill>
                <a:latin typeface="Courier New" pitchFamily="49" charset="0"/>
                <a:cs typeface="Courier New" pitchFamily="49" charset="0"/>
              </a:rPr>
              <a:t>    </a:t>
            </a:r>
            <a:r>
              <a:rPr lang="en-GB" sz="1400" b="1" dirty="0" smtClean="0">
                <a:solidFill>
                  <a:prstClr val="black"/>
                </a:solidFill>
                <a:latin typeface="Courier New" pitchFamily="49" charset="0"/>
                <a:cs typeface="Courier New" pitchFamily="49" charset="0"/>
              </a:rPr>
              <a:t>    </a:t>
            </a:r>
            <a:r>
              <a:rPr lang="en-GB" sz="1400" b="1" dirty="0" err="1">
                <a:solidFill>
                  <a:prstClr val="black"/>
                </a:solidFill>
                <a:latin typeface="Courier New" pitchFamily="49" charset="0"/>
                <a:cs typeface="Courier New" pitchFamily="49" charset="0"/>
              </a:rPr>
              <a:t>Gateway.Synchronous_Request</a:t>
            </a:r>
            <a:r>
              <a:rPr lang="en-GB" sz="1400" b="1" dirty="0">
                <a:solidFill>
                  <a:prstClr val="black"/>
                </a:solidFill>
                <a:latin typeface="Courier New" pitchFamily="49" charset="0"/>
                <a:cs typeface="Courier New" pitchFamily="49" charset="0"/>
              </a:rPr>
              <a:t> (Data);</a:t>
            </a:r>
          </a:p>
          <a:p>
            <a:r>
              <a:rPr lang="en-GB" sz="1400" b="1" dirty="0">
                <a:solidFill>
                  <a:prstClr val="black"/>
                </a:solidFill>
                <a:latin typeface="Courier New" pitchFamily="49" charset="0"/>
                <a:cs typeface="Courier New" pitchFamily="49" charset="0"/>
              </a:rPr>
              <a:t>    </a:t>
            </a:r>
            <a:r>
              <a:rPr lang="en-GB" sz="1400" b="1" dirty="0">
                <a:solidFill>
                  <a:srgbClr val="0070C0"/>
                </a:solidFill>
                <a:latin typeface="Courier New" pitchFamily="49" charset="0"/>
                <a:cs typeface="Courier New" pitchFamily="49" charset="0"/>
              </a:rPr>
              <a:t>end if</a:t>
            </a:r>
            <a:r>
              <a:rPr lang="en-GB" sz="1400" b="1" dirty="0">
                <a:solidFill>
                  <a:prstClr val="black"/>
                </a:solidFill>
                <a:latin typeface="Courier New" pitchFamily="49" charset="0"/>
                <a:cs typeface="Courier New" pitchFamily="49" charset="0"/>
              </a:rPr>
              <a:t>;</a:t>
            </a:r>
          </a:p>
          <a:p>
            <a:r>
              <a:rPr lang="en-GB" sz="1400" b="1" dirty="0" smtClean="0">
                <a:solidFill>
                  <a:srgbClr val="0070C0"/>
                </a:solidFill>
                <a:latin typeface="Courier New" pitchFamily="49" charset="0"/>
                <a:cs typeface="Courier New" pitchFamily="49" charset="0"/>
              </a:rPr>
              <a:t>end</a:t>
            </a:r>
            <a:r>
              <a:rPr lang="en-GB" sz="1400" b="1" dirty="0" smtClean="0">
                <a:solidFill>
                  <a:prstClr val="black"/>
                </a:solidFill>
                <a:latin typeface="Courier New" pitchFamily="49" charset="0"/>
                <a:cs typeface="Courier New" pitchFamily="49" charset="0"/>
              </a:rPr>
              <a:t> </a:t>
            </a:r>
            <a:r>
              <a:rPr lang="en-GB" sz="1400" b="1" dirty="0">
                <a:solidFill>
                  <a:prstClr val="black"/>
                </a:solidFill>
                <a:latin typeface="Courier New" pitchFamily="49" charset="0"/>
                <a:cs typeface="Courier New" pitchFamily="49" charset="0"/>
              </a:rPr>
              <a:t>Request;</a:t>
            </a:r>
          </a:p>
        </p:txBody>
      </p:sp>
      <p:sp>
        <p:nvSpPr>
          <p:cNvPr id="10" name="Rectangle 9"/>
          <p:cNvSpPr/>
          <p:nvPr/>
        </p:nvSpPr>
        <p:spPr>
          <a:xfrm>
            <a:off x="631708" y="4085829"/>
            <a:ext cx="7661692" cy="2031325"/>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procedure </a:t>
            </a:r>
            <a:r>
              <a:rPr lang="en-GB" sz="1400" b="1" dirty="0">
                <a:latin typeface="Courier New" pitchFamily="49" charset="0"/>
                <a:cs typeface="Courier New" pitchFamily="49" charset="0"/>
              </a:rPr>
              <a:t>Send</a:t>
            </a:r>
            <a:r>
              <a:rPr lang="en-GB" sz="1400" b="1" dirty="0">
                <a:solidFill>
                  <a:srgbClr val="0070C0"/>
                </a:solidFill>
                <a:latin typeface="Courier New" pitchFamily="49" charset="0"/>
                <a:cs typeface="Courier New" pitchFamily="49" charset="0"/>
              </a:rPr>
              <a:t> (</a:t>
            </a:r>
            <a:r>
              <a:rPr lang="en-GB" sz="1400" b="1" dirty="0">
                <a:latin typeface="Courier New" pitchFamily="49" charset="0"/>
                <a:cs typeface="Courier New" pitchFamily="49" charset="0"/>
              </a:rPr>
              <a:t>Message</a:t>
            </a:r>
            <a:r>
              <a:rPr lang="en-GB" sz="1400" b="1" dirty="0">
                <a:solidFill>
                  <a:srgbClr val="0070C0"/>
                </a:solidFill>
                <a:latin typeface="Courier New" pitchFamily="49" charset="0"/>
                <a:cs typeface="Courier New" pitchFamily="49" charset="0"/>
              </a:rPr>
              <a:t> : </a:t>
            </a:r>
            <a:r>
              <a:rPr lang="en-GB" sz="1400" b="1" dirty="0" err="1">
                <a:solidFill>
                  <a:schemeClr val="accent3">
                    <a:lumMod val="75000"/>
                  </a:schemeClr>
                </a:solidFill>
                <a:latin typeface="Courier New" pitchFamily="49" charset="0"/>
                <a:cs typeface="Courier New" pitchFamily="49" charset="0"/>
              </a:rPr>
              <a:t>Message_Data</a:t>
            </a:r>
            <a:r>
              <a:rPr lang="en-GB" sz="1400" b="1" dirty="0" err="1">
                <a:latin typeface="Courier New" pitchFamily="49" charset="0"/>
                <a:cs typeface="Courier New" pitchFamily="49" charset="0"/>
              </a:rPr>
              <a:t>'</a:t>
            </a:r>
            <a:r>
              <a:rPr lang="en-GB" sz="1400" b="1" dirty="0" err="1">
                <a:solidFill>
                  <a:schemeClr val="accent6">
                    <a:lumMod val="75000"/>
                  </a:schemeClr>
                </a:solidFill>
                <a:latin typeface="Courier New" pitchFamily="49" charset="0"/>
                <a:cs typeface="Courier New" pitchFamily="49" charset="0"/>
              </a:rPr>
              <a:t>class</a:t>
            </a:r>
            <a:r>
              <a:rPr lang="en-GB" sz="1400" b="1" dirty="0">
                <a:solidFill>
                  <a:srgbClr val="0070C0"/>
                </a:solidFill>
                <a:latin typeface="Courier New" pitchFamily="49" charset="0"/>
                <a:cs typeface="Courier New" pitchFamily="49" charset="0"/>
              </a:rPr>
              <a:t>) is</a:t>
            </a:r>
          </a:p>
          <a:p>
            <a:r>
              <a:rPr lang="en-GB" sz="1400" b="1" dirty="0">
                <a:solidFill>
                  <a:srgbClr val="0070C0"/>
                </a:solidFill>
                <a:latin typeface="Courier New" pitchFamily="49" charset="0"/>
                <a:cs typeface="Courier New" pitchFamily="49" charset="0"/>
              </a:rPr>
              <a:t>    use type </a:t>
            </a:r>
            <a:r>
              <a:rPr lang="en-GB" sz="1400" b="1" dirty="0" err="1">
                <a:latin typeface="Courier New" pitchFamily="49" charset="0"/>
                <a:cs typeface="Courier New" pitchFamily="49" charset="0"/>
              </a:rPr>
              <a:t>Ada.Task_Identification.</a:t>
            </a:r>
            <a:r>
              <a:rPr lang="en-GB" sz="1400" b="1" dirty="0" err="1">
                <a:solidFill>
                  <a:schemeClr val="accent3">
                    <a:lumMod val="75000"/>
                  </a:schemeClr>
                </a:solidFill>
                <a:latin typeface="Courier New" pitchFamily="49" charset="0"/>
                <a:cs typeface="Courier New" pitchFamily="49" charset="0"/>
              </a:rPr>
              <a:t>Task_Id</a:t>
            </a:r>
            <a:r>
              <a:rPr lang="en-GB" sz="1400" b="1" dirty="0">
                <a:solidFill>
                  <a:srgbClr val="0070C0"/>
                </a:solidFill>
                <a:latin typeface="Courier New" pitchFamily="49" charset="0"/>
                <a:cs typeface="Courier New" pitchFamily="49" charset="0"/>
              </a:rPr>
              <a:t>;</a:t>
            </a:r>
          </a:p>
          <a:p>
            <a:r>
              <a:rPr lang="en-GB" sz="1400" b="1" dirty="0" smtClean="0">
                <a:solidFill>
                  <a:srgbClr val="0070C0"/>
                </a:solidFill>
                <a:latin typeface="Courier New" pitchFamily="49" charset="0"/>
                <a:cs typeface="Courier New" pitchFamily="49" charset="0"/>
              </a:rPr>
              <a:t>begin</a:t>
            </a:r>
            <a:endParaRPr lang="en-GB" sz="1400" b="1" dirty="0">
              <a:solidFill>
                <a:srgbClr val="0070C0"/>
              </a:solidFill>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    if </a:t>
            </a:r>
            <a:r>
              <a:rPr lang="en-GB" sz="1400" b="1" dirty="0" err="1">
                <a:latin typeface="Courier New" pitchFamily="49" charset="0"/>
                <a:cs typeface="Courier New" pitchFamily="49" charset="0"/>
              </a:rPr>
              <a:t>The_Gtk_Task</a:t>
            </a:r>
            <a:r>
              <a:rPr lang="en-GB" sz="1400" b="1" dirty="0">
                <a:latin typeface="Courier New" pitchFamily="49" charset="0"/>
                <a:cs typeface="Courier New" pitchFamily="49" charset="0"/>
              </a:rPr>
              <a:t> = </a:t>
            </a:r>
            <a:r>
              <a:rPr lang="en-GB" sz="1400" b="1" dirty="0" err="1">
                <a:latin typeface="Courier New" pitchFamily="49" charset="0"/>
                <a:cs typeface="Courier New" pitchFamily="49" charset="0"/>
              </a:rPr>
              <a:t>Ada.Task_Identification.Current_Task</a:t>
            </a:r>
            <a:r>
              <a:rPr lang="en-GB" sz="1400" b="1" dirty="0">
                <a:solidFill>
                  <a:srgbClr val="0070C0"/>
                </a:solidFill>
                <a:latin typeface="Courier New" pitchFamily="49" charset="0"/>
                <a:cs typeface="Courier New" pitchFamily="49" charset="0"/>
              </a:rPr>
              <a:t> then</a:t>
            </a:r>
          </a:p>
          <a:p>
            <a:r>
              <a:rPr lang="en-GB" sz="1400" b="1" dirty="0">
                <a:solidFill>
                  <a:srgbClr val="0070C0"/>
                </a:solidFill>
                <a:latin typeface="Courier New" pitchFamily="49" charset="0"/>
                <a:cs typeface="Courier New" pitchFamily="49" charset="0"/>
              </a:rPr>
              <a:t>      </a:t>
            </a:r>
            <a:r>
              <a:rPr lang="en-GB" sz="1400" b="1" dirty="0" smtClean="0">
                <a:solidFill>
                  <a:srgbClr val="0070C0"/>
                </a:solidFill>
                <a:latin typeface="Courier New" pitchFamily="49" charset="0"/>
                <a:cs typeface="Courier New" pitchFamily="49" charset="0"/>
              </a:rPr>
              <a:t>  </a:t>
            </a:r>
            <a:r>
              <a:rPr lang="en-GB" sz="1400" b="1" dirty="0" err="1" smtClean="0">
                <a:latin typeface="Courier New" pitchFamily="49" charset="0"/>
                <a:cs typeface="Courier New" pitchFamily="49" charset="0"/>
              </a:rPr>
              <a:t>Asynchronous_Service</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(Message);</a:t>
            </a:r>
          </a:p>
          <a:p>
            <a:r>
              <a:rPr lang="en-GB" sz="1400" b="1" dirty="0">
                <a:solidFill>
                  <a:srgbClr val="0070C0"/>
                </a:solidFill>
                <a:latin typeface="Courier New" pitchFamily="49" charset="0"/>
                <a:cs typeface="Courier New" pitchFamily="49" charset="0"/>
              </a:rPr>
              <a:t>    else</a:t>
            </a:r>
          </a:p>
          <a:p>
            <a:r>
              <a:rPr lang="en-GB" sz="1400" b="1" dirty="0">
                <a:solidFill>
                  <a:srgbClr val="0070C0"/>
                </a:solidFill>
                <a:latin typeface="Courier New" pitchFamily="49" charset="0"/>
                <a:cs typeface="Courier New" pitchFamily="49" charset="0"/>
              </a:rPr>
              <a:t>      </a:t>
            </a:r>
            <a:r>
              <a:rPr lang="en-GB" sz="1400" b="1" dirty="0" smtClean="0">
                <a:solidFill>
                  <a:srgbClr val="0070C0"/>
                </a:solidFill>
                <a:latin typeface="Courier New" pitchFamily="49" charset="0"/>
                <a:cs typeface="Courier New" pitchFamily="49" charset="0"/>
              </a:rPr>
              <a:t>  </a:t>
            </a:r>
            <a:r>
              <a:rPr lang="en-GB" sz="1400" b="1" dirty="0" err="1" smtClean="0">
                <a:latin typeface="Courier New" pitchFamily="49" charset="0"/>
                <a:cs typeface="Courier New" pitchFamily="49" charset="0"/>
              </a:rPr>
              <a:t>Gateway.Asynchronous_Request</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(Message);</a:t>
            </a:r>
          </a:p>
          <a:p>
            <a:r>
              <a:rPr lang="en-GB" sz="1400" b="1" dirty="0">
                <a:solidFill>
                  <a:srgbClr val="0070C0"/>
                </a:solidFill>
                <a:latin typeface="Courier New" pitchFamily="49" charset="0"/>
                <a:cs typeface="Courier New" pitchFamily="49" charset="0"/>
              </a:rPr>
              <a:t>    end </a:t>
            </a:r>
            <a:r>
              <a:rPr lang="en-GB" sz="1400" b="1" dirty="0" smtClean="0">
                <a:solidFill>
                  <a:srgbClr val="0070C0"/>
                </a:solidFill>
                <a:latin typeface="Courier New" pitchFamily="49" charset="0"/>
                <a:cs typeface="Courier New" pitchFamily="49" charset="0"/>
              </a:rPr>
              <a:t>if</a:t>
            </a:r>
            <a:r>
              <a:rPr lang="en-GB" sz="1400" b="1" dirty="0" smtClean="0">
                <a:latin typeface="Courier New" pitchFamily="49" charset="0"/>
                <a:cs typeface="Courier New" pitchFamily="49" charset="0"/>
              </a:rPr>
              <a:t>;</a:t>
            </a:r>
            <a:endParaRPr lang="en-GB" sz="1400" b="1" dirty="0">
              <a:latin typeface="Courier New" pitchFamily="49" charset="0"/>
              <a:cs typeface="Courier New" pitchFamily="49" charset="0"/>
            </a:endParaRPr>
          </a:p>
          <a:p>
            <a:r>
              <a:rPr lang="en-GB" sz="1400" b="1" dirty="0" smtClean="0">
                <a:solidFill>
                  <a:srgbClr val="0070C0"/>
                </a:solidFill>
                <a:latin typeface="Courier New" pitchFamily="49" charset="0"/>
                <a:cs typeface="Courier New" pitchFamily="49" charset="0"/>
              </a:rPr>
              <a:t>end </a:t>
            </a:r>
            <a:r>
              <a:rPr lang="en-GB" sz="1400" b="1" dirty="0" smtClean="0">
                <a:latin typeface="Courier New" pitchFamily="49" charset="0"/>
                <a:cs typeface="Courier New" pitchFamily="49" charset="0"/>
              </a:rPr>
              <a:t>Send;</a:t>
            </a:r>
            <a:endParaRPr lang="en-GB" sz="1400" b="1" dirty="0">
              <a:solidFill>
                <a:prstClr val="black"/>
              </a:solidFill>
              <a:latin typeface="Courier New" pitchFamily="49" charset="0"/>
              <a:cs typeface="Courier New" pitchFamily="49" charset="0"/>
            </a:endParaRPr>
          </a:p>
        </p:txBody>
      </p:sp>
    </p:spTree>
    <p:extLst>
      <p:ext uri="{BB962C8B-B14F-4D97-AF65-F5344CB8AC3E}">
        <p14:creationId xmlns:p14="http://schemas.microsoft.com/office/powerpoint/2010/main" val="20131159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UDP/IP</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36</a:t>
            </a:fld>
            <a:endParaRPr lang="en-US"/>
          </a:p>
        </p:txBody>
      </p:sp>
      <p:sp>
        <p:nvSpPr>
          <p:cNvPr id="8" name="TextBox 7"/>
          <p:cNvSpPr txBox="1"/>
          <p:nvPr/>
        </p:nvSpPr>
        <p:spPr>
          <a:xfrm>
            <a:off x="681486" y="1561381"/>
            <a:ext cx="7789653" cy="830997"/>
          </a:xfrm>
          <a:prstGeom prst="rect">
            <a:avLst/>
          </a:prstGeom>
          <a:noFill/>
        </p:spPr>
        <p:txBody>
          <a:bodyPr wrap="square" rtlCol="0">
            <a:spAutoFit/>
          </a:bodyPr>
          <a:lstStyle/>
          <a:p>
            <a:r>
              <a:rPr lang="en-US" sz="2400" dirty="0" err="1" smtClean="0"/>
              <a:t>SkyTrack</a:t>
            </a:r>
            <a:r>
              <a:rPr lang="en-US" sz="2400" dirty="0" smtClean="0"/>
              <a:t> uses UDP/IP Ethernet datagrams to communicate with the motor control</a:t>
            </a:r>
            <a:endParaRPr lang="en-GB" sz="2400" dirty="0"/>
          </a:p>
        </p:txBody>
      </p:sp>
      <p:sp>
        <p:nvSpPr>
          <p:cNvPr id="9" name="TextBox 8"/>
          <p:cNvSpPr txBox="1"/>
          <p:nvPr/>
        </p:nvSpPr>
        <p:spPr>
          <a:xfrm>
            <a:off x="681486" y="2815904"/>
            <a:ext cx="7789653" cy="461665"/>
          </a:xfrm>
          <a:prstGeom prst="rect">
            <a:avLst/>
          </a:prstGeom>
          <a:noFill/>
        </p:spPr>
        <p:txBody>
          <a:bodyPr wrap="square" rtlCol="0">
            <a:spAutoFit/>
          </a:bodyPr>
          <a:lstStyle/>
          <a:p>
            <a:r>
              <a:rPr lang="en-US" sz="2400" dirty="0" smtClean="0"/>
              <a:t>UDP is used because it is more suitable for real-time.</a:t>
            </a:r>
            <a:endParaRPr lang="en-GB" sz="2400" dirty="0"/>
          </a:p>
        </p:txBody>
      </p:sp>
      <p:sp>
        <p:nvSpPr>
          <p:cNvPr id="10" name="TextBox 9"/>
          <p:cNvSpPr txBox="1"/>
          <p:nvPr/>
        </p:nvSpPr>
        <p:spPr>
          <a:xfrm>
            <a:off x="681486" y="3745889"/>
            <a:ext cx="7789653" cy="1938992"/>
          </a:xfrm>
          <a:prstGeom prst="rect">
            <a:avLst/>
          </a:prstGeom>
          <a:noFill/>
        </p:spPr>
        <p:txBody>
          <a:bodyPr wrap="square" rtlCol="0">
            <a:spAutoFit/>
          </a:bodyPr>
          <a:lstStyle/>
          <a:p>
            <a:r>
              <a:rPr lang="en-US" sz="2400" dirty="0" err="1" smtClean="0"/>
              <a:t>SkyTrack</a:t>
            </a:r>
            <a:r>
              <a:rPr lang="en-US" sz="2400" dirty="0" smtClean="0"/>
              <a:t> sends a steady stream of datagrams to the motor controller instructing it what it should do in the near future. It doesn’t matter if some of these get lost. More important is that they are sent immediately and not buffered and sent at some arbitrary time in the future.</a:t>
            </a:r>
            <a:endParaRPr lang="en-GB" sz="2400" dirty="0"/>
          </a:p>
        </p:txBody>
      </p:sp>
    </p:spTree>
    <p:extLst>
      <p:ext uri="{BB962C8B-B14F-4D97-AF65-F5344CB8AC3E}">
        <p14:creationId xmlns:p14="http://schemas.microsoft.com/office/powerpoint/2010/main" val="30649356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Gnat Sockets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37</a:t>
            </a:fld>
            <a:endParaRPr lang="en-US"/>
          </a:p>
        </p:txBody>
      </p:sp>
      <p:sp>
        <p:nvSpPr>
          <p:cNvPr id="7" name="TextBox 6"/>
          <p:cNvSpPr txBox="1"/>
          <p:nvPr/>
        </p:nvSpPr>
        <p:spPr>
          <a:xfrm>
            <a:off x="681486" y="1476419"/>
            <a:ext cx="7375586" cy="830997"/>
          </a:xfrm>
          <a:prstGeom prst="rect">
            <a:avLst/>
          </a:prstGeom>
          <a:noFill/>
        </p:spPr>
        <p:txBody>
          <a:bodyPr wrap="square" rtlCol="0">
            <a:spAutoFit/>
          </a:bodyPr>
          <a:lstStyle/>
          <a:p>
            <a:r>
              <a:rPr lang="en-US" sz="2400" dirty="0" smtClean="0"/>
              <a:t>Gnat sockets is implemented on all of our target platforms</a:t>
            </a:r>
            <a:endParaRPr lang="en-GB" sz="2400" dirty="0"/>
          </a:p>
        </p:txBody>
      </p:sp>
      <p:sp>
        <p:nvSpPr>
          <p:cNvPr id="8" name="TextBox 7"/>
          <p:cNvSpPr txBox="1"/>
          <p:nvPr/>
        </p:nvSpPr>
        <p:spPr>
          <a:xfrm>
            <a:off x="681485" y="2437750"/>
            <a:ext cx="7824011" cy="1200328"/>
          </a:xfrm>
          <a:prstGeom prst="rect">
            <a:avLst/>
          </a:prstGeom>
          <a:noFill/>
        </p:spPr>
        <p:txBody>
          <a:bodyPr wrap="square" rtlCol="0">
            <a:spAutoFit/>
          </a:bodyPr>
          <a:lstStyle/>
          <a:p>
            <a:r>
              <a:rPr lang="en-US" sz="2400" dirty="0" smtClean="0"/>
              <a:t>The Gnat sockets API very similar to the native Windows API we had been using.</a:t>
            </a:r>
          </a:p>
          <a:p>
            <a:r>
              <a:rPr lang="en-US" sz="2400" dirty="0" smtClean="0"/>
              <a:t>So converting to Gnat Sockets was trivial.</a:t>
            </a:r>
            <a:endParaRPr lang="en-GB" sz="2400" dirty="0"/>
          </a:p>
        </p:txBody>
      </p:sp>
      <p:sp>
        <p:nvSpPr>
          <p:cNvPr id="9" name="TextBox 8"/>
          <p:cNvSpPr txBox="1"/>
          <p:nvPr/>
        </p:nvSpPr>
        <p:spPr>
          <a:xfrm>
            <a:off x="681486" y="3909532"/>
            <a:ext cx="7375586" cy="461665"/>
          </a:xfrm>
          <a:prstGeom prst="rect">
            <a:avLst/>
          </a:prstGeom>
          <a:noFill/>
        </p:spPr>
        <p:txBody>
          <a:bodyPr wrap="square" rtlCol="0">
            <a:spAutoFit/>
          </a:bodyPr>
          <a:lstStyle/>
          <a:p>
            <a:r>
              <a:rPr lang="en-US" sz="2400" dirty="0" smtClean="0"/>
              <a:t>But unfortunately it only worked under Windows!</a:t>
            </a:r>
            <a:endParaRPr lang="en-GB" sz="2400" dirty="0"/>
          </a:p>
        </p:txBody>
      </p:sp>
      <p:sp>
        <p:nvSpPr>
          <p:cNvPr id="10" name="TextBox 9"/>
          <p:cNvSpPr txBox="1"/>
          <p:nvPr/>
        </p:nvSpPr>
        <p:spPr>
          <a:xfrm>
            <a:off x="681486" y="4517329"/>
            <a:ext cx="7375586" cy="830997"/>
          </a:xfrm>
          <a:prstGeom prst="rect">
            <a:avLst/>
          </a:prstGeom>
          <a:noFill/>
        </p:spPr>
        <p:txBody>
          <a:bodyPr wrap="square" rtlCol="0">
            <a:spAutoFit/>
          </a:bodyPr>
          <a:lstStyle/>
          <a:p>
            <a:r>
              <a:rPr lang="en-US" sz="2400" dirty="0" smtClean="0"/>
              <a:t>To get </a:t>
            </a:r>
            <a:r>
              <a:rPr lang="en-US" sz="2400" dirty="0" err="1" smtClean="0"/>
              <a:t>SkyTrack</a:t>
            </a:r>
            <a:r>
              <a:rPr lang="en-US" sz="2400" dirty="0" smtClean="0"/>
              <a:t> working under Linux and OSX required a bit more effort.</a:t>
            </a:r>
            <a:endParaRPr lang="en-GB" sz="2400" dirty="0"/>
          </a:p>
        </p:txBody>
      </p:sp>
      <p:sp>
        <p:nvSpPr>
          <p:cNvPr id="11" name="TextBox 10"/>
          <p:cNvSpPr txBox="1"/>
          <p:nvPr/>
        </p:nvSpPr>
        <p:spPr>
          <a:xfrm>
            <a:off x="681485" y="5507725"/>
            <a:ext cx="7375586" cy="461665"/>
          </a:xfrm>
          <a:prstGeom prst="rect">
            <a:avLst/>
          </a:prstGeom>
          <a:noFill/>
        </p:spPr>
        <p:txBody>
          <a:bodyPr wrap="square" rtlCol="0">
            <a:spAutoFit/>
          </a:bodyPr>
          <a:lstStyle/>
          <a:p>
            <a:r>
              <a:rPr lang="en-US" sz="2400" dirty="0" smtClean="0"/>
              <a:t>The problem was due to the concept of UDP connections.</a:t>
            </a:r>
            <a:endParaRPr lang="en-GB" sz="2400" dirty="0"/>
          </a:p>
        </p:txBody>
      </p:sp>
    </p:spTree>
    <p:extLst>
      <p:ext uri="{BB962C8B-B14F-4D97-AF65-F5344CB8AC3E}">
        <p14:creationId xmlns:p14="http://schemas.microsoft.com/office/powerpoint/2010/main" val="1084147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UDP connections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38</a:t>
            </a:fld>
            <a:endParaRPr lang="en-US"/>
          </a:p>
        </p:txBody>
      </p:sp>
      <p:sp>
        <p:nvSpPr>
          <p:cNvPr id="7" name="TextBox 6"/>
          <p:cNvSpPr txBox="1"/>
          <p:nvPr/>
        </p:nvSpPr>
        <p:spPr>
          <a:xfrm>
            <a:off x="586596" y="1714575"/>
            <a:ext cx="8100204" cy="461665"/>
          </a:xfrm>
          <a:prstGeom prst="rect">
            <a:avLst/>
          </a:prstGeom>
          <a:noFill/>
        </p:spPr>
        <p:txBody>
          <a:bodyPr wrap="square" rtlCol="0">
            <a:spAutoFit/>
          </a:bodyPr>
          <a:lstStyle/>
          <a:p>
            <a:r>
              <a:rPr lang="en-US" sz="2400" dirty="0" smtClean="0"/>
              <a:t>UDP is inherently connectionless</a:t>
            </a:r>
            <a:endParaRPr lang="en-GB" sz="2400" dirty="0"/>
          </a:p>
        </p:txBody>
      </p:sp>
      <p:sp>
        <p:nvSpPr>
          <p:cNvPr id="8" name="TextBox 7"/>
          <p:cNvSpPr txBox="1"/>
          <p:nvPr/>
        </p:nvSpPr>
        <p:spPr>
          <a:xfrm>
            <a:off x="586596" y="2576775"/>
            <a:ext cx="8100204" cy="1569660"/>
          </a:xfrm>
          <a:prstGeom prst="rect">
            <a:avLst/>
          </a:prstGeom>
          <a:noFill/>
        </p:spPr>
        <p:txBody>
          <a:bodyPr wrap="square" rtlCol="0">
            <a:spAutoFit/>
          </a:bodyPr>
          <a:lstStyle/>
          <a:p>
            <a:r>
              <a:rPr lang="en-US" sz="2400" dirty="0" smtClean="0"/>
              <a:t>UDP datagrams are sent to a destination IP address and port.</a:t>
            </a:r>
          </a:p>
          <a:p>
            <a:r>
              <a:rPr lang="en-US" sz="2400" dirty="0" smtClean="0"/>
              <a:t>There is no guarantee that it will get to the recipient, nor is there any guaranteed way of knowing whether the recipient received the datagram or even if the recipient exists.</a:t>
            </a:r>
            <a:endParaRPr lang="en-GB" sz="2400" dirty="0"/>
          </a:p>
        </p:txBody>
      </p:sp>
      <p:sp>
        <p:nvSpPr>
          <p:cNvPr id="9" name="TextBox 8"/>
          <p:cNvSpPr txBox="1"/>
          <p:nvPr/>
        </p:nvSpPr>
        <p:spPr>
          <a:xfrm>
            <a:off x="586596" y="4676900"/>
            <a:ext cx="8100204" cy="830997"/>
          </a:xfrm>
          <a:prstGeom prst="rect">
            <a:avLst/>
          </a:prstGeom>
          <a:noFill/>
        </p:spPr>
        <p:txBody>
          <a:bodyPr wrap="square" rtlCol="0">
            <a:spAutoFit/>
          </a:bodyPr>
          <a:lstStyle/>
          <a:p>
            <a:r>
              <a:rPr lang="en-US" sz="2400" dirty="0" smtClean="0"/>
              <a:t>TCP has connections but UDP doesn’t</a:t>
            </a:r>
          </a:p>
          <a:p>
            <a:r>
              <a:rPr lang="en-US" sz="2400" dirty="0" smtClean="0"/>
              <a:t>However Windows likes to pretend that it does.</a:t>
            </a:r>
            <a:endParaRPr lang="en-GB" sz="2400" dirty="0"/>
          </a:p>
        </p:txBody>
      </p:sp>
    </p:spTree>
    <p:extLst>
      <p:ext uri="{BB962C8B-B14F-4D97-AF65-F5344CB8AC3E}">
        <p14:creationId xmlns:p14="http://schemas.microsoft.com/office/powerpoint/2010/main" val="15575984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UDP connections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39</a:t>
            </a:fld>
            <a:endParaRPr lang="en-US"/>
          </a:p>
        </p:txBody>
      </p:sp>
      <p:sp>
        <p:nvSpPr>
          <p:cNvPr id="7" name="TextBox 6"/>
          <p:cNvSpPr txBox="1"/>
          <p:nvPr/>
        </p:nvSpPr>
        <p:spPr>
          <a:xfrm>
            <a:off x="722617" y="1535603"/>
            <a:ext cx="7930316" cy="400110"/>
          </a:xfrm>
          <a:prstGeom prst="rect">
            <a:avLst/>
          </a:prstGeom>
          <a:noFill/>
        </p:spPr>
        <p:txBody>
          <a:bodyPr wrap="square" rtlCol="0">
            <a:spAutoFit/>
          </a:bodyPr>
          <a:lstStyle/>
          <a:p>
            <a:r>
              <a:rPr lang="en-US" sz="2000" dirty="0" smtClean="0"/>
              <a:t>The villain in all this is the Gnat Socket routine </a:t>
            </a:r>
            <a:r>
              <a:rPr lang="en-US" sz="2000" dirty="0" err="1" smtClean="0"/>
              <a:t>Connect_Socket</a:t>
            </a:r>
            <a:endParaRPr lang="en-GB" sz="2000" dirty="0"/>
          </a:p>
        </p:txBody>
      </p:sp>
      <p:sp>
        <p:nvSpPr>
          <p:cNvPr id="9" name="Rectangle 8"/>
          <p:cNvSpPr/>
          <p:nvPr/>
        </p:nvSpPr>
        <p:spPr>
          <a:xfrm>
            <a:off x="709448" y="2145689"/>
            <a:ext cx="7194332" cy="830997"/>
          </a:xfrm>
          <a:prstGeom prst="rect">
            <a:avLst/>
          </a:prstGeom>
        </p:spPr>
        <p:txBody>
          <a:bodyPr wrap="square">
            <a:spAutoFit/>
          </a:bodyPr>
          <a:lstStyle/>
          <a:p>
            <a:r>
              <a:rPr lang="en-US" sz="1200" b="1" dirty="0" smtClean="0">
                <a:solidFill>
                  <a:srgbClr val="0070C0"/>
                </a:solidFill>
                <a:latin typeface="Courier New" pitchFamily="49" charset="0"/>
                <a:cs typeface="Courier New" pitchFamily="49" charset="0"/>
              </a:rPr>
              <a:t>procedure</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Connect_Socket</a:t>
            </a:r>
            <a:r>
              <a:rPr lang="en-US" sz="1200" b="1" dirty="0" smtClean="0">
                <a:latin typeface="Courier New" pitchFamily="49" charset="0"/>
                <a:cs typeface="Courier New" pitchFamily="49" charset="0"/>
              </a:rPr>
              <a:t> </a:t>
            </a:r>
            <a:r>
              <a:rPr lang="en-US" sz="1200" b="1" dirty="0">
                <a:latin typeface="Courier New" pitchFamily="49" charset="0"/>
                <a:cs typeface="Courier New" pitchFamily="49" charset="0"/>
              </a:rPr>
              <a:t>(Socket : </a:t>
            </a:r>
            <a:r>
              <a:rPr lang="en-US" sz="1200" b="1" dirty="0" err="1">
                <a:solidFill>
                  <a:schemeClr val="accent3">
                    <a:lumMod val="75000"/>
                  </a:schemeClr>
                </a:solidFill>
                <a:latin typeface="Courier New" pitchFamily="49" charset="0"/>
                <a:cs typeface="Courier New" pitchFamily="49" charset="0"/>
              </a:rPr>
              <a:t>Socket_Type</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a:latin typeface="Courier New" pitchFamily="49" charset="0"/>
                <a:cs typeface="Courier New" pitchFamily="49" charset="0"/>
              </a:rPr>
              <a:t>Server : </a:t>
            </a:r>
            <a:r>
              <a:rPr lang="en-US" sz="1200" b="1" dirty="0" err="1">
                <a:solidFill>
                  <a:schemeClr val="accent3">
                    <a:lumMod val="75000"/>
                  </a:schemeClr>
                </a:solidFill>
                <a:latin typeface="Courier New" pitchFamily="49" charset="0"/>
                <a:cs typeface="Courier New" pitchFamily="49" charset="0"/>
              </a:rPr>
              <a:t>Sock_Addr_Type</a:t>
            </a:r>
            <a:r>
              <a:rPr lang="en-US" sz="1200" b="1" dirty="0" smtClean="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a:latin typeface="Courier New" pitchFamily="49" charset="0"/>
                <a:cs typeface="Courier New" pitchFamily="49" charset="0"/>
              </a:rPr>
              <a:t>Make a connection to another socket which has the address of Server.</a:t>
            </a:r>
          </a:p>
          <a:p>
            <a:r>
              <a:rPr lang="en-US" sz="1200" b="1" dirty="0" smtClean="0">
                <a:latin typeface="Courier New" pitchFamily="49" charset="0"/>
                <a:cs typeface="Courier New" pitchFamily="49" charset="0"/>
              </a:rPr>
              <a:t>--  </a:t>
            </a:r>
            <a:r>
              <a:rPr lang="en-US" sz="1200" b="1" dirty="0">
                <a:latin typeface="Courier New" pitchFamily="49" charset="0"/>
                <a:cs typeface="Courier New" pitchFamily="49" charset="0"/>
              </a:rPr>
              <a:t>Raises </a:t>
            </a:r>
            <a:r>
              <a:rPr lang="en-US" sz="1200" b="1" dirty="0" err="1">
                <a:latin typeface="Courier New" pitchFamily="49" charset="0"/>
                <a:cs typeface="Courier New" pitchFamily="49" charset="0"/>
              </a:rPr>
              <a:t>Socket_Error</a:t>
            </a:r>
            <a:r>
              <a:rPr lang="en-US" sz="1200" b="1" dirty="0">
                <a:latin typeface="Courier New" pitchFamily="49" charset="0"/>
                <a:cs typeface="Courier New" pitchFamily="49" charset="0"/>
              </a:rPr>
              <a:t> on error.</a:t>
            </a:r>
            <a:endParaRPr lang="en-GB" sz="1200" b="1" dirty="0">
              <a:latin typeface="Courier New" pitchFamily="49" charset="0"/>
              <a:cs typeface="Courier New" pitchFamily="49" charset="0"/>
            </a:endParaRPr>
          </a:p>
        </p:txBody>
      </p:sp>
      <p:sp>
        <p:nvSpPr>
          <p:cNvPr id="10" name="TextBox 9"/>
          <p:cNvSpPr txBox="1"/>
          <p:nvPr/>
        </p:nvSpPr>
        <p:spPr>
          <a:xfrm>
            <a:off x="709447" y="3334168"/>
            <a:ext cx="7614745" cy="1015663"/>
          </a:xfrm>
          <a:prstGeom prst="rect">
            <a:avLst/>
          </a:prstGeom>
          <a:noFill/>
        </p:spPr>
        <p:txBody>
          <a:bodyPr wrap="square" rtlCol="0">
            <a:spAutoFit/>
          </a:bodyPr>
          <a:lstStyle/>
          <a:p>
            <a:r>
              <a:rPr lang="en-US" sz="2000" dirty="0" smtClean="0"/>
              <a:t>Which allows the destination IP address to be associated with a socket.</a:t>
            </a:r>
          </a:p>
          <a:p>
            <a:r>
              <a:rPr lang="en-US" sz="2000" dirty="0" smtClean="0"/>
              <a:t>Once this socket has been connected you can send datagrams to the Server without having always to specify the Server’s address</a:t>
            </a:r>
            <a:endParaRPr lang="en-GB" sz="2000" dirty="0"/>
          </a:p>
        </p:txBody>
      </p:sp>
      <p:sp>
        <p:nvSpPr>
          <p:cNvPr id="11" name="Rectangle 10"/>
          <p:cNvSpPr/>
          <p:nvPr/>
        </p:nvSpPr>
        <p:spPr>
          <a:xfrm>
            <a:off x="678208" y="4671132"/>
            <a:ext cx="7974725" cy="954107"/>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procedure</a:t>
            </a:r>
            <a:r>
              <a:rPr lang="en-GB" sz="1400" b="1" dirty="0" smtClean="0">
                <a:latin typeface="Courier New" pitchFamily="49" charset="0"/>
                <a:cs typeface="Courier New" pitchFamily="49" charset="0"/>
              </a:rPr>
              <a:t> </a:t>
            </a:r>
            <a:r>
              <a:rPr lang="en-GB" sz="1400" b="1" dirty="0" err="1" smtClean="0">
                <a:latin typeface="Courier New" pitchFamily="49" charset="0"/>
                <a:cs typeface="Courier New" pitchFamily="49" charset="0"/>
              </a:rPr>
              <a:t>Send_Socket</a:t>
            </a:r>
            <a:r>
              <a:rPr lang="en-GB" sz="1400" b="1" dirty="0" smtClean="0">
                <a:latin typeface="Courier New" pitchFamily="49" charset="0"/>
                <a:cs typeface="Courier New" pitchFamily="49" charset="0"/>
              </a:rPr>
              <a:t> (Socket </a:t>
            </a:r>
            <a:r>
              <a:rPr lang="en-GB" sz="1400" b="1" dirty="0">
                <a:latin typeface="Courier New" pitchFamily="49" charset="0"/>
                <a:cs typeface="Courier New" pitchFamily="49" charset="0"/>
              </a:rPr>
              <a:t>: </a:t>
            </a:r>
            <a:r>
              <a:rPr lang="en-GB" sz="1400" b="1" dirty="0" err="1">
                <a:solidFill>
                  <a:schemeClr val="accent3">
                    <a:lumMod val="75000"/>
                  </a:schemeClr>
                </a:solidFill>
                <a:latin typeface="Courier New" pitchFamily="49" charset="0"/>
                <a:cs typeface="Courier New" pitchFamily="49" charset="0"/>
              </a:rPr>
              <a:t>Socket_Type</a:t>
            </a:r>
            <a:r>
              <a:rPr lang="en-GB" sz="1400" b="1" dirty="0">
                <a:latin typeface="Courier New" pitchFamily="49" charset="0"/>
                <a:cs typeface="Courier New" pitchFamily="49" charset="0"/>
              </a:rPr>
              <a:t>;</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Item   : </a:t>
            </a:r>
            <a:r>
              <a:rPr lang="en-GB" sz="1400" b="1" dirty="0" err="1">
                <a:latin typeface="Courier New" pitchFamily="49" charset="0"/>
                <a:cs typeface="Courier New" pitchFamily="49" charset="0"/>
              </a:rPr>
              <a:t>Ada.Streams.</a:t>
            </a:r>
            <a:r>
              <a:rPr lang="en-GB" sz="1400" b="1" dirty="0" err="1">
                <a:solidFill>
                  <a:schemeClr val="accent3">
                    <a:lumMod val="75000"/>
                  </a:schemeClr>
                </a:solidFill>
                <a:latin typeface="Courier New" pitchFamily="49" charset="0"/>
                <a:cs typeface="Courier New" pitchFamily="49" charset="0"/>
              </a:rPr>
              <a:t>Stream_Element_Array</a:t>
            </a:r>
            <a:r>
              <a:rPr lang="en-GB" sz="1400" b="1" dirty="0">
                <a:latin typeface="Courier New" pitchFamily="49" charset="0"/>
                <a:cs typeface="Courier New" pitchFamily="49" charset="0"/>
              </a:rPr>
              <a:t>;</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Last   : </a:t>
            </a:r>
            <a:r>
              <a:rPr lang="en-GB" sz="1400" b="1" dirty="0">
                <a:solidFill>
                  <a:srgbClr val="0070C0"/>
                </a:solidFill>
                <a:latin typeface="Courier New" pitchFamily="49" charset="0"/>
                <a:cs typeface="Courier New" pitchFamily="49" charset="0"/>
              </a:rPr>
              <a:t>out</a:t>
            </a:r>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Ada.Streams.</a:t>
            </a:r>
            <a:r>
              <a:rPr lang="en-GB" sz="1400" b="1" dirty="0" err="1">
                <a:solidFill>
                  <a:schemeClr val="accent3">
                    <a:lumMod val="75000"/>
                  </a:schemeClr>
                </a:solidFill>
                <a:latin typeface="Courier New" pitchFamily="49" charset="0"/>
                <a:cs typeface="Courier New" pitchFamily="49" charset="0"/>
              </a:rPr>
              <a:t>Stream_Element_Offset</a:t>
            </a:r>
            <a:r>
              <a:rPr lang="en-GB" sz="1400" b="1" dirty="0">
                <a:latin typeface="Courier New" pitchFamily="49" charset="0"/>
                <a:cs typeface="Courier New" pitchFamily="49" charset="0"/>
              </a:rPr>
              <a:t>;</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Flags  : </a:t>
            </a:r>
            <a:r>
              <a:rPr lang="en-GB" sz="1400" b="1" dirty="0" err="1">
                <a:solidFill>
                  <a:schemeClr val="accent3">
                    <a:lumMod val="75000"/>
                  </a:schemeClr>
                </a:solidFill>
                <a:latin typeface="Courier New" pitchFamily="49" charset="0"/>
                <a:cs typeface="Courier New" pitchFamily="49" charset="0"/>
              </a:rPr>
              <a:t>Request_Flag_Type</a:t>
            </a:r>
            <a:r>
              <a:rPr lang="en-GB" sz="1400" b="1" dirty="0">
                <a:solidFill>
                  <a:schemeClr val="accent3">
                    <a:lumMod val="75000"/>
                  </a:schemeClr>
                </a:solidFill>
                <a:latin typeface="Courier New" pitchFamily="49" charset="0"/>
                <a:cs typeface="Courier New" pitchFamily="49" charset="0"/>
              </a:rPr>
              <a:t> </a:t>
            </a:r>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No_Request_Flag</a:t>
            </a:r>
            <a:r>
              <a:rPr lang="en-GB" sz="1400" b="1" dirty="0">
                <a:latin typeface="Courier New" pitchFamily="49" charset="0"/>
                <a:cs typeface="Courier New" pitchFamily="49" charset="0"/>
              </a:rPr>
              <a:t>);</a:t>
            </a:r>
          </a:p>
        </p:txBody>
      </p:sp>
    </p:spTree>
    <p:extLst>
      <p:ext uri="{BB962C8B-B14F-4D97-AF65-F5344CB8AC3E}">
        <p14:creationId xmlns:p14="http://schemas.microsoft.com/office/powerpoint/2010/main" val="16962073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a:t>
            </a:fld>
            <a:endParaRPr lang="en-US"/>
          </a:p>
        </p:txBody>
      </p:sp>
      <p:sp>
        <p:nvSpPr>
          <p:cNvPr id="11" name="Content Placeholder 2"/>
          <p:cNvSpPr txBox="1">
            <a:spLocks/>
          </p:cNvSpPr>
          <p:nvPr/>
        </p:nvSpPr>
        <p:spPr>
          <a:xfrm>
            <a:off x="396815" y="3407434"/>
            <a:ext cx="8229600" cy="99203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a:p>
        </p:txBody>
      </p:sp>
      <p:sp>
        <p:nvSpPr>
          <p:cNvPr id="13" name="Title 1"/>
          <p:cNvSpPr txBox="1">
            <a:spLocks/>
          </p:cNvSpPr>
          <p:nvPr/>
        </p:nvSpPr>
        <p:spPr>
          <a:xfrm>
            <a:off x="396815" y="4182440"/>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71500" indent="-571500" algn="l">
              <a:buFont typeface="Arial" pitchFamily="34" charset="0"/>
              <a:buChar char="•"/>
            </a:pPr>
            <a:r>
              <a:rPr lang="en-US" dirty="0" smtClean="0">
                <a:solidFill>
                  <a:srgbClr val="FF0000"/>
                </a:solidFill>
              </a:rPr>
              <a:t>Two Motors</a:t>
            </a:r>
            <a:endParaRPr lang="en-GB" dirty="0">
              <a:solidFill>
                <a:srgbClr val="FF0000"/>
              </a:solidFill>
            </a:endParaRPr>
          </a:p>
        </p:txBody>
      </p:sp>
      <p:sp>
        <p:nvSpPr>
          <p:cNvPr id="14" name="Title 1"/>
          <p:cNvSpPr txBox="1">
            <a:spLocks/>
          </p:cNvSpPr>
          <p:nvPr/>
        </p:nvSpPr>
        <p:spPr>
          <a:xfrm>
            <a:off x="327803" y="1896405"/>
            <a:ext cx="3588584"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71500" indent="-571500" algn="l">
              <a:buFont typeface="Arial" pitchFamily="34" charset="0"/>
              <a:buChar char="•"/>
            </a:pPr>
            <a:r>
              <a:rPr lang="en-US" dirty="0" smtClean="0">
                <a:solidFill>
                  <a:schemeClr val="tx2">
                    <a:lumMod val="60000"/>
                    <a:lumOff val="40000"/>
                  </a:schemeClr>
                </a:solidFill>
              </a:rPr>
              <a:t>No Motor</a:t>
            </a:r>
            <a:endParaRPr lang="en-GB" dirty="0">
              <a:solidFill>
                <a:schemeClr val="tx2">
                  <a:lumMod val="60000"/>
                  <a:lumOff val="40000"/>
                </a:schemeClr>
              </a:solidFill>
            </a:endParaRPr>
          </a:p>
        </p:txBody>
      </p:sp>
      <p:sp>
        <p:nvSpPr>
          <p:cNvPr id="15" name="Title 1"/>
          <p:cNvSpPr txBox="1">
            <a:spLocks/>
          </p:cNvSpPr>
          <p:nvPr/>
        </p:nvSpPr>
        <p:spPr>
          <a:xfrm>
            <a:off x="362309" y="3032196"/>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571500" indent="-571500" algn="l">
              <a:buFont typeface="Arial" pitchFamily="34" charset="0"/>
              <a:buChar char="•"/>
            </a:pPr>
            <a:r>
              <a:rPr lang="en-US" dirty="0" smtClean="0">
                <a:solidFill>
                  <a:schemeClr val="accent3">
                    <a:lumMod val="75000"/>
                  </a:schemeClr>
                </a:solidFill>
              </a:rPr>
              <a:t>One Motor</a:t>
            </a:r>
            <a:endParaRPr lang="en-GB" dirty="0">
              <a:solidFill>
                <a:schemeClr val="accent3">
                  <a:lumMod val="75000"/>
                </a:schemeClr>
              </a:solidFill>
            </a:endParaRPr>
          </a:p>
        </p:txBody>
      </p:sp>
      <p:sp>
        <p:nvSpPr>
          <p:cNvPr id="16" name="Title 1"/>
          <p:cNvSpPr txBox="1">
            <a:spLocks/>
          </p:cNvSpPr>
          <p:nvPr/>
        </p:nvSpPr>
        <p:spPr>
          <a:xfrm>
            <a:off x="3950897" y="1859717"/>
            <a:ext cx="4606505"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solidFill>
                  <a:schemeClr val="tx2">
                    <a:lumMod val="60000"/>
                    <a:lumOff val="40000"/>
                  </a:schemeClr>
                </a:solidFill>
              </a:rPr>
              <a:t>Whatever you are watching will gradually drift out of view due to the rotation of the Earth</a:t>
            </a:r>
            <a:endParaRPr lang="en-GB" sz="2000" dirty="0">
              <a:solidFill>
                <a:schemeClr val="tx2">
                  <a:lumMod val="60000"/>
                  <a:lumOff val="40000"/>
                </a:schemeClr>
              </a:solidFill>
            </a:endParaRPr>
          </a:p>
        </p:txBody>
      </p:sp>
      <p:sp>
        <p:nvSpPr>
          <p:cNvPr id="17" name="Title 1"/>
          <p:cNvSpPr txBox="1">
            <a:spLocks/>
          </p:cNvSpPr>
          <p:nvPr/>
        </p:nvSpPr>
        <p:spPr>
          <a:xfrm>
            <a:off x="3933644" y="2911432"/>
            <a:ext cx="4606505" cy="92732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solidFill>
                  <a:schemeClr val="accent3">
                    <a:lumMod val="75000"/>
                  </a:schemeClr>
                </a:solidFill>
              </a:rPr>
              <a:t>When aligned with the Earth’s axis cancels out the drift due to the Earth’s rotation.</a:t>
            </a:r>
            <a:endParaRPr lang="en-GB" sz="2000" dirty="0">
              <a:solidFill>
                <a:schemeClr val="accent3">
                  <a:lumMod val="75000"/>
                </a:schemeClr>
              </a:solidFill>
            </a:endParaRPr>
          </a:p>
        </p:txBody>
      </p:sp>
      <p:sp>
        <p:nvSpPr>
          <p:cNvPr id="18" name="Title 1"/>
          <p:cNvSpPr txBox="1">
            <a:spLocks/>
          </p:cNvSpPr>
          <p:nvPr/>
        </p:nvSpPr>
        <p:spPr>
          <a:xfrm>
            <a:off x="3933643" y="3515281"/>
            <a:ext cx="4606505" cy="92732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solidFill>
                  <a:schemeClr val="accent3">
                    <a:lumMod val="75000"/>
                  </a:schemeClr>
                </a:solidFill>
              </a:rPr>
              <a:t>But some objects move relative to the Earth : </a:t>
            </a:r>
            <a:r>
              <a:rPr lang="en-US" sz="2000" dirty="0" err="1" smtClean="0">
                <a:solidFill>
                  <a:schemeClr val="accent3">
                    <a:lumMod val="75000"/>
                  </a:schemeClr>
                </a:solidFill>
              </a:rPr>
              <a:t>Eg</a:t>
            </a:r>
            <a:r>
              <a:rPr lang="en-US" sz="2000" dirty="0" smtClean="0">
                <a:solidFill>
                  <a:schemeClr val="accent3">
                    <a:lumMod val="75000"/>
                  </a:schemeClr>
                </a:solidFill>
              </a:rPr>
              <a:t>. Planets, Comets &amp; Satellites</a:t>
            </a:r>
            <a:endParaRPr lang="en-GB" sz="2000" dirty="0">
              <a:solidFill>
                <a:schemeClr val="accent3">
                  <a:lumMod val="75000"/>
                </a:schemeClr>
              </a:solidFill>
            </a:endParaRPr>
          </a:p>
        </p:txBody>
      </p:sp>
      <p:sp>
        <p:nvSpPr>
          <p:cNvPr id="19" name="Title 1"/>
          <p:cNvSpPr txBox="1">
            <a:spLocks/>
          </p:cNvSpPr>
          <p:nvPr/>
        </p:nvSpPr>
        <p:spPr>
          <a:xfrm>
            <a:off x="3933642" y="4278719"/>
            <a:ext cx="4606505" cy="71166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smtClean="0">
                <a:solidFill>
                  <a:srgbClr val="FF0000"/>
                </a:solidFill>
              </a:rPr>
              <a:t>Needs a control system</a:t>
            </a:r>
            <a:endParaRPr lang="en-GB" sz="2000" dirty="0">
              <a:solidFill>
                <a:srgbClr val="FF0000"/>
              </a:solidFill>
            </a:endParaRPr>
          </a:p>
        </p:txBody>
      </p:sp>
      <p:sp>
        <p:nvSpPr>
          <p:cNvPr id="20" name="Title 1"/>
          <p:cNvSpPr txBox="1">
            <a:spLocks/>
          </p:cNvSpPr>
          <p:nvPr/>
        </p:nvSpPr>
        <p:spPr>
          <a:xfrm>
            <a:off x="3916387" y="4753940"/>
            <a:ext cx="4606505" cy="71166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solidFill>
                  <a:srgbClr val="FF0000"/>
                </a:solidFill>
              </a:rPr>
              <a:t>T</a:t>
            </a:r>
            <a:r>
              <a:rPr lang="en-US" sz="2000" dirty="0" smtClean="0">
                <a:solidFill>
                  <a:srgbClr val="FF0000"/>
                </a:solidFill>
              </a:rPr>
              <a:t>o know what to follow and how to follow it</a:t>
            </a:r>
            <a:endParaRPr lang="en-GB" sz="2000" dirty="0">
              <a:solidFill>
                <a:srgbClr val="FF0000"/>
              </a:solidFill>
            </a:endParaRPr>
          </a:p>
        </p:txBody>
      </p:sp>
    </p:spTree>
    <p:extLst>
      <p:ext uri="{BB962C8B-B14F-4D97-AF65-F5344CB8AC3E}">
        <p14:creationId xmlns:p14="http://schemas.microsoft.com/office/powerpoint/2010/main" val="28298013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UDP connections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40</a:t>
            </a:fld>
            <a:endParaRPr lang="en-US"/>
          </a:p>
        </p:txBody>
      </p:sp>
      <p:sp>
        <p:nvSpPr>
          <p:cNvPr id="7" name="TextBox 6"/>
          <p:cNvSpPr txBox="1"/>
          <p:nvPr/>
        </p:nvSpPr>
        <p:spPr>
          <a:xfrm>
            <a:off x="654270" y="1355834"/>
            <a:ext cx="7765360" cy="1200328"/>
          </a:xfrm>
          <a:prstGeom prst="rect">
            <a:avLst/>
          </a:prstGeom>
          <a:noFill/>
        </p:spPr>
        <p:txBody>
          <a:bodyPr wrap="square" rtlCol="0">
            <a:spAutoFit/>
          </a:bodyPr>
          <a:lstStyle/>
          <a:p>
            <a:r>
              <a:rPr lang="en-US" sz="2400" dirty="0" smtClean="0"/>
              <a:t>We used this because it seemed convenient for the socket to hold the server’s IP address so that it didn’t need to be specified every time a UDP datagram was sent. </a:t>
            </a:r>
            <a:endParaRPr lang="en-GB" sz="2400" dirty="0"/>
          </a:p>
        </p:txBody>
      </p:sp>
      <p:sp>
        <p:nvSpPr>
          <p:cNvPr id="8" name="TextBox 7"/>
          <p:cNvSpPr txBox="1"/>
          <p:nvPr/>
        </p:nvSpPr>
        <p:spPr>
          <a:xfrm>
            <a:off x="630620" y="2776962"/>
            <a:ext cx="7260020" cy="461665"/>
          </a:xfrm>
          <a:prstGeom prst="rect">
            <a:avLst/>
          </a:prstGeom>
          <a:noFill/>
        </p:spPr>
        <p:txBody>
          <a:bodyPr wrap="square" rtlCol="0">
            <a:spAutoFit/>
          </a:bodyPr>
          <a:lstStyle/>
          <a:p>
            <a:r>
              <a:rPr lang="en-US" sz="2400" dirty="0" smtClean="0"/>
              <a:t>And it worked under windows!</a:t>
            </a:r>
            <a:endParaRPr lang="en-GB" sz="2400" dirty="0"/>
          </a:p>
        </p:txBody>
      </p:sp>
      <p:sp>
        <p:nvSpPr>
          <p:cNvPr id="9" name="TextBox 8"/>
          <p:cNvSpPr txBox="1"/>
          <p:nvPr/>
        </p:nvSpPr>
        <p:spPr>
          <a:xfrm>
            <a:off x="630620" y="3485931"/>
            <a:ext cx="7260020" cy="1200328"/>
          </a:xfrm>
          <a:prstGeom prst="rect">
            <a:avLst/>
          </a:prstGeom>
          <a:noFill/>
        </p:spPr>
        <p:txBody>
          <a:bodyPr wrap="square" rtlCol="0">
            <a:spAutoFit/>
          </a:bodyPr>
          <a:lstStyle/>
          <a:p>
            <a:r>
              <a:rPr lang="en-US" sz="2400" dirty="0" smtClean="0"/>
              <a:t>We naively thought that all </a:t>
            </a:r>
            <a:r>
              <a:rPr lang="en-US" sz="2400" dirty="0" err="1" smtClean="0"/>
              <a:t>Connect_Socket</a:t>
            </a:r>
            <a:r>
              <a:rPr lang="en-US" sz="2400" dirty="0" smtClean="0"/>
              <a:t> did was store the server’s IP address in the socket structure.</a:t>
            </a:r>
          </a:p>
          <a:p>
            <a:r>
              <a:rPr lang="en-US" sz="2400" dirty="0" smtClean="0"/>
              <a:t>After all – UDP is connectionless, what more could it do?</a:t>
            </a:r>
            <a:endParaRPr lang="en-GB" sz="2400" dirty="0"/>
          </a:p>
        </p:txBody>
      </p:sp>
      <p:sp>
        <p:nvSpPr>
          <p:cNvPr id="10" name="TextBox 9"/>
          <p:cNvSpPr txBox="1"/>
          <p:nvPr/>
        </p:nvSpPr>
        <p:spPr>
          <a:xfrm>
            <a:off x="630620" y="5097776"/>
            <a:ext cx="7260020" cy="830997"/>
          </a:xfrm>
          <a:prstGeom prst="rect">
            <a:avLst/>
          </a:prstGeom>
          <a:noFill/>
        </p:spPr>
        <p:txBody>
          <a:bodyPr wrap="square" rtlCol="0">
            <a:spAutoFit/>
          </a:bodyPr>
          <a:lstStyle/>
          <a:p>
            <a:r>
              <a:rPr lang="en-US" sz="2400" dirty="0" smtClean="0"/>
              <a:t>Well a lot more – </a:t>
            </a:r>
            <a:r>
              <a:rPr lang="en-US" sz="2400" dirty="0" smtClean="0"/>
              <a:t/>
            </a:r>
            <a:br>
              <a:rPr lang="en-US" sz="2400" dirty="0" smtClean="0"/>
            </a:br>
            <a:r>
              <a:rPr lang="en-US" sz="2400" dirty="0" smtClean="0"/>
              <a:t>and </a:t>
            </a:r>
            <a:r>
              <a:rPr lang="en-US" sz="2400" dirty="0" smtClean="0"/>
              <a:t>this extra only works under Windows!</a:t>
            </a:r>
            <a:endParaRPr lang="en-GB" sz="2400" dirty="0"/>
          </a:p>
        </p:txBody>
      </p:sp>
    </p:spTree>
    <p:extLst>
      <p:ext uri="{BB962C8B-B14F-4D97-AF65-F5344CB8AC3E}">
        <p14:creationId xmlns:p14="http://schemas.microsoft.com/office/powerpoint/2010/main" val="37714624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UDP connections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41</a:t>
            </a:fld>
            <a:endParaRPr lang="en-US"/>
          </a:p>
        </p:txBody>
      </p:sp>
      <p:sp>
        <p:nvSpPr>
          <p:cNvPr id="7" name="TextBox 6"/>
          <p:cNvSpPr txBox="1"/>
          <p:nvPr/>
        </p:nvSpPr>
        <p:spPr>
          <a:xfrm>
            <a:off x="583324" y="1417638"/>
            <a:ext cx="8245366" cy="707886"/>
          </a:xfrm>
          <a:prstGeom prst="rect">
            <a:avLst/>
          </a:prstGeom>
          <a:noFill/>
        </p:spPr>
        <p:txBody>
          <a:bodyPr wrap="square" rtlCol="0">
            <a:spAutoFit/>
          </a:bodyPr>
          <a:lstStyle/>
          <a:p>
            <a:r>
              <a:rPr lang="en-US" sz="2000" dirty="0" err="1" smtClean="0"/>
              <a:t>Connect_Socket</a:t>
            </a:r>
            <a:r>
              <a:rPr lang="en-US" sz="2000" dirty="0" smtClean="0"/>
              <a:t> uses </a:t>
            </a:r>
            <a:r>
              <a:rPr lang="en-US" sz="2000" dirty="0" err="1" smtClean="0"/>
              <a:t>NetBios</a:t>
            </a:r>
            <a:r>
              <a:rPr lang="en-US" sz="2000" dirty="0" smtClean="0"/>
              <a:t> to attempt to determine whether or not the Server specified by its IP address exists.</a:t>
            </a:r>
            <a:endParaRPr lang="en-GB" sz="2000" dirty="0"/>
          </a:p>
        </p:txBody>
      </p:sp>
      <p:sp>
        <p:nvSpPr>
          <p:cNvPr id="8" name="TextBox 7"/>
          <p:cNvSpPr txBox="1"/>
          <p:nvPr/>
        </p:nvSpPr>
        <p:spPr>
          <a:xfrm>
            <a:off x="551793" y="2158618"/>
            <a:ext cx="8245366" cy="707886"/>
          </a:xfrm>
          <a:prstGeom prst="rect">
            <a:avLst/>
          </a:prstGeom>
          <a:noFill/>
        </p:spPr>
        <p:txBody>
          <a:bodyPr wrap="square" rtlCol="0">
            <a:spAutoFit/>
          </a:bodyPr>
          <a:lstStyle/>
          <a:p>
            <a:r>
              <a:rPr lang="en-US" sz="2000" dirty="0" smtClean="0">
                <a:solidFill>
                  <a:srgbClr val="3366FF"/>
                </a:solidFill>
              </a:rPr>
              <a:t>Unfortunately </a:t>
            </a:r>
            <a:r>
              <a:rPr lang="en-US" sz="2000" dirty="0" err="1" smtClean="0">
                <a:solidFill>
                  <a:srgbClr val="3366FF"/>
                </a:solidFill>
              </a:rPr>
              <a:t>NetBios</a:t>
            </a:r>
            <a:r>
              <a:rPr lang="en-US" sz="2000" dirty="0" smtClean="0">
                <a:solidFill>
                  <a:srgbClr val="3366FF"/>
                </a:solidFill>
              </a:rPr>
              <a:t> is a Windows protocol that Linux only supports if an add-on has been installed and OSX doesn’t support it at all.</a:t>
            </a:r>
            <a:endParaRPr lang="en-GB" sz="2000" dirty="0">
              <a:solidFill>
                <a:srgbClr val="3366FF"/>
              </a:solidFill>
            </a:endParaRPr>
          </a:p>
        </p:txBody>
      </p:sp>
      <p:sp>
        <p:nvSpPr>
          <p:cNvPr id="9" name="TextBox 8"/>
          <p:cNvSpPr txBox="1"/>
          <p:nvPr/>
        </p:nvSpPr>
        <p:spPr>
          <a:xfrm>
            <a:off x="583324" y="2923244"/>
            <a:ext cx="8245366" cy="400110"/>
          </a:xfrm>
          <a:prstGeom prst="rect">
            <a:avLst/>
          </a:prstGeom>
          <a:noFill/>
        </p:spPr>
        <p:txBody>
          <a:bodyPr wrap="square" rtlCol="0">
            <a:spAutoFit/>
          </a:bodyPr>
          <a:lstStyle/>
          <a:p>
            <a:r>
              <a:rPr lang="en-US" sz="2000" dirty="0" smtClean="0">
                <a:solidFill>
                  <a:srgbClr val="008000"/>
                </a:solidFill>
              </a:rPr>
              <a:t>The solution is easy.</a:t>
            </a:r>
            <a:endParaRPr lang="en-GB" sz="2000" dirty="0">
              <a:solidFill>
                <a:srgbClr val="008000"/>
              </a:solidFill>
            </a:endParaRPr>
          </a:p>
        </p:txBody>
      </p:sp>
      <p:sp>
        <p:nvSpPr>
          <p:cNvPr id="10" name="TextBox 9"/>
          <p:cNvSpPr txBox="1"/>
          <p:nvPr/>
        </p:nvSpPr>
        <p:spPr>
          <a:xfrm>
            <a:off x="583324" y="3352117"/>
            <a:ext cx="8245366" cy="1015663"/>
          </a:xfrm>
          <a:prstGeom prst="rect">
            <a:avLst/>
          </a:prstGeom>
          <a:noFill/>
        </p:spPr>
        <p:txBody>
          <a:bodyPr wrap="square" rtlCol="0">
            <a:spAutoFit/>
          </a:bodyPr>
          <a:lstStyle/>
          <a:p>
            <a:r>
              <a:rPr lang="en-US" sz="2000" dirty="0" smtClean="0">
                <a:solidFill>
                  <a:srgbClr val="008000"/>
                </a:solidFill>
              </a:rPr>
              <a:t>Don’t use </a:t>
            </a:r>
            <a:r>
              <a:rPr lang="en-US" sz="2000" dirty="0" err="1" smtClean="0">
                <a:solidFill>
                  <a:srgbClr val="008000"/>
                </a:solidFill>
              </a:rPr>
              <a:t>Connect_Socket</a:t>
            </a:r>
            <a:r>
              <a:rPr lang="en-US" sz="2000" dirty="0" smtClean="0">
                <a:solidFill>
                  <a:srgbClr val="008000"/>
                </a:solidFill>
              </a:rPr>
              <a:t>.</a:t>
            </a:r>
          </a:p>
          <a:p>
            <a:r>
              <a:rPr lang="en-US" sz="2000" dirty="0" smtClean="0">
                <a:solidFill>
                  <a:srgbClr val="008000"/>
                </a:solidFill>
              </a:rPr>
              <a:t>Remember the Server’s IP address in your own structure and use the send variant that </a:t>
            </a:r>
            <a:r>
              <a:rPr lang="en-GB" sz="2000" dirty="0" smtClean="0">
                <a:solidFill>
                  <a:srgbClr val="008000"/>
                </a:solidFill>
              </a:rPr>
              <a:t>requires the destination IP address</a:t>
            </a:r>
            <a:endParaRPr lang="en-US" sz="2000" dirty="0" smtClean="0">
              <a:solidFill>
                <a:srgbClr val="008000"/>
              </a:solidFill>
            </a:endParaRPr>
          </a:p>
        </p:txBody>
      </p:sp>
      <p:sp>
        <p:nvSpPr>
          <p:cNvPr id="11" name="Rectangle 10"/>
          <p:cNvSpPr/>
          <p:nvPr/>
        </p:nvSpPr>
        <p:spPr>
          <a:xfrm>
            <a:off x="583324" y="4406572"/>
            <a:ext cx="8103476" cy="1169551"/>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procedure</a:t>
            </a:r>
            <a:r>
              <a:rPr lang="en-GB" sz="1400" b="1" dirty="0" smtClean="0">
                <a:latin typeface="Courier New" pitchFamily="49" charset="0"/>
                <a:cs typeface="Courier New" pitchFamily="49" charset="0"/>
              </a:rPr>
              <a:t> </a:t>
            </a:r>
            <a:r>
              <a:rPr lang="en-GB" sz="1400" b="1" dirty="0" err="1" smtClean="0">
                <a:latin typeface="Courier New" pitchFamily="49" charset="0"/>
                <a:cs typeface="Courier New" pitchFamily="49" charset="0"/>
              </a:rPr>
              <a:t>Send_Socket</a:t>
            </a:r>
            <a:r>
              <a:rPr lang="en-GB" sz="1400" b="1" dirty="0" smtClean="0">
                <a:latin typeface="Courier New" pitchFamily="49" charset="0"/>
                <a:cs typeface="Courier New" pitchFamily="49" charset="0"/>
              </a:rPr>
              <a:t>(Socket </a:t>
            </a:r>
            <a:r>
              <a:rPr lang="en-GB" sz="1400" b="1" dirty="0">
                <a:latin typeface="Courier New" pitchFamily="49" charset="0"/>
                <a:cs typeface="Courier New" pitchFamily="49" charset="0"/>
              </a:rPr>
              <a:t>: </a:t>
            </a:r>
            <a:r>
              <a:rPr lang="en-GB" sz="1400" b="1" dirty="0" err="1">
                <a:solidFill>
                  <a:schemeClr val="accent3">
                    <a:lumMod val="75000"/>
                  </a:schemeClr>
                </a:solidFill>
                <a:latin typeface="Courier New" pitchFamily="49" charset="0"/>
                <a:cs typeface="Courier New" pitchFamily="49" charset="0"/>
              </a:rPr>
              <a:t>Socket_Type</a:t>
            </a:r>
            <a:r>
              <a:rPr lang="en-GB" sz="1400" b="1" dirty="0">
                <a:latin typeface="Courier New" pitchFamily="49" charset="0"/>
                <a:cs typeface="Courier New" pitchFamily="49" charset="0"/>
              </a:rPr>
              <a:t>;</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Item   : </a:t>
            </a:r>
            <a:r>
              <a:rPr lang="en-GB" sz="1400" b="1" dirty="0" err="1">
                <a:latin typeface="Courier New" pitchFamily="49" charset="0"/>
                <a:cs typeface="Courier New" pitchFamily="49" charset="0"/>
              </a:rPr>
              <a:t>Ada.Streams.</a:t>
            </a:r>
            <a:r>
              <a:rPr lang="en-GB" sz="1400" b="1" dirty="0" err="1">
                <a:solidFill>
                  <a:schemeClr val="accent3">
                    <a:lumMod val="75000"/>
                  </a:schemeClr>
                </a:solidFill>
                <a:latin typeface="Courier New" pitchFamily="49" charset="0"/>
                <a:cs typeface="Courier New" pitchFamily="49" charset="0"/>
              </a:rPr>
              <a:t>Stream_Element_Array</a:t>
            </a:r>
            <a:r>
              <a:rPr lang="en-GB" sz="1400" b="1" dirty="0">
                <a:latin typeface="Courier New" pitchFamily="49" charset="0"/>
                <a:cs typeface="Courier New" pitchFamily="49" charset="0"/>
              </a:rPr>
              <a:t>;</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Last   : </a:t>
            </a:r>
            <a:r>
              <a:rPr lang="en-GB" sz="1400" b="1" dirty="0">
                <a:solidFill>
                  <a:srgbClr val="0070C0"/>
                </a:solidFill>
                <a:latin typeface="Courier New" pitchFamily="49" charset="0"/>
                <a:cs typeface="Courier New" pitchFamily="49" charset="0"/>
              </a:rPr>
              <a:t>out</a:t>
            </a:r>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Ada.Streams.</a:t>
            </a:r>
            <a:r>
              <a:rPr lang="en-GB" sz="1400" b="1" dirty="0" err="1">
                <a:solidFill>
                  <a:schemeClr val="accent3">
                    <a:lumMod val="75000"/>
                  </a:schemeClr>
                </a:solidFill>
                <a:latin typeface="Courier New" pitchFamily="49" charset="0"/>
                <a:cs typeface="Courier New" pitchFamily="49" charset="0"/>
              </a:rPr>
              <a:t>Stream_Element_Offset</a:t>
            </a:r>
            <a:r>
              <a:rPr lang="en-GB" sz="1400" b="1" dirty="0">
                <a:latin typeface="Courier New" pitchFamily="49" charset="0"/>
                <a:cs typeface="Courier New" pitchFamily="49" charset="0"/>
              </a:rPr>
              <a:t>;</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To     : </a:t>
            </a:r>
            <a:r>
              <a:rPr lang="en-GB" sz="1400" b="1" dirty="0" err="1">
                <a:solidFill>
                  <a:schemeClr val="accent3">
                    <a:lumMod val="75000"/>
                  </a:schemeClr>
                </a:solidFill>
                <a:latin typeface="Courier New" pitchFamily="49" charset="0"/>
                <a:cs typeface="Courier New" pitchFamily="49" charset="0"/>
              </a:rPr>
              <a:t>Sock_Addr_Type</a:t>
            </a:r>
            <a:r>
              <a:rPr lang="en-GB" sz="1400" b="1" dirty="0">
                <a:latin typeface="Courier New" pitchFamily="49" charset="0"/>
                <a:cs typeface="Courier New" pitchFamily="49" charset="0"/>
              </a:rPr>
              <a:t>;</a:t>
            </a:r>
          </a:p>
          <a:p>
            <a:r>
              <a:rPr lang="en-GB" sz="1400" b="1" dirty="0">
                <a:latin typeface="Courier New" pitchFamily="49" charset="0"/>
                <a:cs typeface="Courier New" pitchFamily="49" charset="0"/>
              </a:rPr>
              <a:t>   </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Flags  : </a:t>
            </a:r>
            <a:r>
              <a:rPr lang="en-GB" sz="1400" b="1" dirty="0" err="1">
                <a:solidFill>
                  <a:schemeClr val="accent3">
                    <a:lumMod val="75000"/>
                  </a:schemeClr>
                </a:solidFill>
                <a:latin typeface="Courier New" pitchFamily="49" charset="0"/>
                <a:cs typeface="Courier New" pitchFamily="49" charset="0"/>
              </a:rPr>
              <a:t>Request_Flag_Type</a:t>
            </a:r>
            <a:r>
              <a:rPr lang="en-GB" sz="1400" b="1" dirty="0">
                <a:solidFill>
                  <a:schemeClr val="accent3">
                    <a:lumMod val="75000"/>
                  </a:schemeClr>
                </a:solidFill>
                <a:latin typeface="Courier New" pitchFamily="49" charset="0"/>
                <a:cs typeface="Courier New" pitchFamily="49" charset="0"/>
              </a:rPr>
              <a:t> </a:t>
            </a:r>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No_Request_Flag</a:t>
            </a:r>
            <a:r>
              <a:rPr lang="en-GB" sz="1400" b="1" dirty="0">
                <a:latin typeface="Courier New" pitchFamily="49" charset="0"/>
                <a:cs typeface="Courier New" pitchFamily="49" charset="0"/>
              </a:rPr>
              <a:t>);</a:t>
            </a:r>
          </a:p>
        </p:txBody>
      </p:sp>
    </p:spTree>
    <p:extLst>
      <p:ext uri="{BB962C8B-B14F-4D97-AF65-F5344CB8AC3E}">
        <p14:creationId xmlns:p14="http://schemas.microsoft.com/office/powerpoint/2010/main" val="33153055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UDP connections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42</a:t>
            </a:fld>
            <a:endParaRPr lang="en-US"/>
          </a:p>
        </p:txBody>
      </p:sp>
      <p:sp>
        <p:nvSpPr>
          <p:cNvPr id="7" name="TextBox 6"/>
          <p:cNvSpPr txBox="1"/>
          <p:nvPr/>
        </p:nvSpPr>
        <p:spPr>
          <a:xfrm>
            <a:off x="536027" y="1586971"/>
            <a:ext cx="7993117" cy="1569660"/>
          </a:xfrm>
          <a:prstGeom prst="rect">
            <a:avLst/>
          </a:prstGeom>
          <a:noFill/>
        </p:spPr>
        <p:txBody>
          <a:bodyPr wrap="square" rtlCol="0">
            <a:spAutoFit/>
          </a:bodyPr>
          <a:lstStyle/>
          <a:p>
            <a:r>
              <a:rPr lang="en-US" sz="2400" dirty="0" smtClean="0"/>
              <a:t>If you need to know if the destination exists then use a protocol.</a:t>
            </a:r>
          </a:p>
          <a:p>
            <a:r>
              <a:rPr lang="en-US" sz="2400" dirty="0" smtClean="0"/>
              <a:t>Send the destination a datagram and check the response.</a:t>
            </a:r>
          </a:p>
          <a:p>
            <a:r>
              <a:rPr lang="en-US" sz="2400" dirty="0" smtClean="0"/>
              <a:t>Don’t rely on the system to do this for you.</a:t>
            </a:r>
            <a:endParaRPr lang="en-GB" sz="2400" dirty="0"/>
          </a:p>
        </p:txBody>
      </p:sp>
      <p:sp>
        <p:nvSpPr>
          <p:cNvPr id="8" name="TextBox 7"/>
          <p:cNvSpPr txBox="1"/>
          <p:nvPr/>
        </p:nvSpPr>
        <p:spPr>
          <a:xfrm>
            <a:off x="536027" y="3623765"/>
            <a:ext cx="7993117" cy="1200328"/>
          </a:xfrm>
          <a:prstGeom prst="rect">
            <a:avLst/>
          </a:prstGeom>
          <a:noFill/>
        </p:spPr>
        <p:txBody>
          <a:bodyPr wrap="square" rtlCol="0">
            <a:spAutoFit/>
          </a:bodyPr>
          <a:lstStyle/>
          <a:p>
            <a:r>
              <a:rPr lang="en-US" sz="2400" dirty="0" smtClean="0">
                <a:solidFill>
                  <a:srgbClr val="3366FF"/>
                </a:solidFill>
              </a:rPr>
              <a:t>Lesson learnt:</a:t>
            </a:r>
          </a:p>
          <a:p>
            <a:r>
              <a:rPr lang="en-US" sz="2400" dirty="0" smtClean="0">
                <a:solidFill>
                  <a:srgbClr val="3366FF"/>
                </a:solidFill>
              </a:rPr>
              <a:t>Just because a package offers a capability doesn’t mean that it works on all platforms.</a:t>
            </a:r>
          </a:p>
        </p:txBody>
      </p:sp>
    </p:spTree>
    <p:extLst>
      <p:ext uri="{BB962C8B-B14F-4D97-AF65-F5344CB8AC3E}">
        <p14:creationId xmlns:p14="http://schemas.microsoft.com/office/powerpoint/2010/main" val="2507143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TCP/IP</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43</a:t>
            </a:fld>
            <a:endParaRPr lang="en-US"/>
          </a:p>
        </p:txBody>
      </p:sp>
      <p:sp>
        <p:nvSpPr>
          <p:cNvPr id="7" name="TextBox 6"/>
          <p:cNvSpPr txBox="1"/>
          <p:nvPr/>
        </p:nvSpPr>
        <p:spPr>
          <a:xfrm>
            <a:off x="654269" y="1336334"/>
            <a:ext cx="8032531" cy="461665"/>
          </a:xfrm>
          <a:prstGeom prst="rect">
            <a:avLst/>
          </a:prstGeom>
          <a:noFill/>
        </p:spPr>
        <p:txBody>
          <a:bodyPr wrap="square" rtlCol="0">
            <a:spAutoFit/>
          </a:bodyPr>
          <a:lstStyle/>
          <a:p>
            <a:r>
              <a:rPr lang="en-US" sz="2400" dirty="0" err="1" smtClean="0"/>
              <a:t>SkyTrack</a:t>
            </a:r>
            <a:r>
              <a:rPr lang="en-US" sz="2400" dirty="0" smtClean="0"/>
              <a:t> acts as a TCP/IP server for </a:t>
            </a:r>
            <a:r>
              <a:rPr lang="en-US" sz="2400" dirty="0" err="1" smtClean="0"/>
              <a:t>Stellarium</a:t>
            </a:r>
            <a:r>
              <a:rPr lang="en-US" sz="2400" dirty="0" smtClean="0"/>
              <a:t> to connect to.</a:t>
            </a:r>
            <a:endParaRPr lang="en-GB" sz="2400" dirty="0"/>
          </a:p>
        </p:txBody>
      </p:sp>
      <p:sp>
        <p:nvSpPr>
          <p:cNvPr id="8" name="TextBox 7"/>
          <p:cNvSpPr txBox="1"/>
          <p:nvPr/>
        </p:nvSpPr>
        <p:spPr>
          <a:xfrm>
            <a:off x="654268" y="1876456"/>
            <a:ext cx="8032531" cy="830997"/>
          </a:xfrm>
          <a:prstGeom prst="rect">
            <a:avLst/>
          </a:prstGeom>
          <a:noFill/>
        </p:spPr>
        <p:txBody>
          <a:bodyPr wrap="square" rtlCol="0">
            <a:spAutoFit/>
          </a:bodyPr>
          <a:lstStyle/>
          <a:p>
            <a:r>
              <a:rPr lang="en-US" sz="2400" dirty="0" smtClean="0">
                <a:solidFill>
                  <a:srgbClr val="3366FF"/>
                </a:solidFill>
              </a:rPr>
              <a:t>A task opens a port using a TCP/IP socket and waits indefinitely for connections.</a:t>
            </a:r>
            <a:endParaRPr lang="en-GB" sz="2400" dirty="0">
              <a:solidFill>
                <a:srgbClr val="3366FF"/>
              </a:solidFill>
            </a:endParaRPr>
          </a:p>
        </p:txBody>
      </p:sp>
      <p:sp>
        <p:nvSpPr>
          <p:cNvPr id="9" name="Rectangle 8"/>
          <p:cNvSpPr/>
          <p:nvPr/>
        </p:nvSpPr>
        <p:spPr>
          <a:xfrm>
            <a:off x="646383" y="2784406"/>
            <a:ext cx="7386145" cy="738664"/>
          </a:xfrm>
          <a:prstGeom prst="rect">
            <a:avLst/>
          </a:prstGeom>
        </p:spPr>
        <p:txBody>
          <a:bodyPr wrap="square">
            <a:spAutoFit/>
          </a:bodyPr>
          <a:lstStyle/>
          <a:p>
            <a:r>
              <a:rPr lang="en-US" sz="1400" b="1" dirty="0" smtClean="0">
                <a:solidFill>
                  <a:srgbClr val="0070C0"/>
                </a:solidFill>
                <a:latin typeface="Courier New" pitchFamily="49" charset="0"/>
                <a:cs typeface="Courier New" pitchFamily="49" charset="0"/>
              </a:rPr>
              <a:t>procedure</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Accept_Socket</a:t>
            </a:r>
            <a:r>
              <a:rPr lang="en-US" sz="1400" b="1" dirty="0" smtClean="0">
                <a:latin typeface="Courier New" pitchFamily="49" charset="0"/>
                <a:cs typeface="Courier New" pitchFamily="49" charset="0"/>
              </a:rPr>
              <a:t> (Server  </a:t>
            </a:r>
            <a:r>
              <a:rPr lang="en-US" sz="1400" b="1" dirty="0">
                <a:latin typeface="Courier New" pitchFamily="49" charset="0"/>
                <a:cs typeface="Courier New" pitchFamily="49" charset="0"/>
              </a:rPr>
              <a:t>: </a:t>
            </a:r>
            <a:r>
              <a:rPr lang="en-US" sz="1400" b="1" dirty="0" err="1">
                <a:solidFill>
                  <a:schemeClr val="accent3">
                    <a:lumMod val="75000"/>
                  </a:schemeClr>
                </a:solidFill>
                <a:latin typeface="Courier New" pitchFamily="49" charset="0"/>
                <a:cs typeface="Courier New" pitchFamily="49" charset="0"/>
              </a:rPr>
              <a:t>Socket_Type</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Socket  : </a:t>
            </a:r>
            <a:r>
              <a:rPr lang="en-US" sz="1400" b="1" dirty="0">
                <a:solidFill>
                  <a:srgbClr val="0070C0"/>
                </a:solidFill>
                <a:latin typeface="Courier New" pitchFamily="49" charset="0"/>
                <a:cs typeface="Courier New" pitchFamily="49" charset="0"/>
              </a:rPr>
              <a:t>out</a:t>
            </a:r>
            <a:r>
              <a:rPr lang="en-US" sz="1400" b="1" dirty="0">
                <a:latin typeface="Courier New" pitchFamily="49" charset="0"/>
                <a:cs typeface="Courier New" pitchFamily="49" charset="0"/>
              </a:rPr>
              <a:t> </a:t>
            </a:r>
            <a:r>
              <a:rPr lang="en-US" sz="1400" b="1" dirty="0" err="1">
                <a:solidFill>
                  <a:schemeClr val="accent3">
                    <a:lumMod val="75000"/>
                  </a:schemeClr>
                </a:solidFill>
                <a:latin typeface="Courier New" pitchFamily="49" charset="0"/>
                <a:cs typeface="Courier New" pitchFamily="49" charset="0"/>
              </a:rPr>
              <a:t>Socket_Type</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Address : </a:t>
            </a:r>
            <a:r>
              <a:rPr lang="en-US" sz="1400" b="1" dirty="0">
                <a:solidFill>
                  <a:srgbClr val="0070C0"/>
                </a:solidFill>
                <a:latin typeface="Courier New" pitchFamily="49" charset="0"/>
                <a:cs typeface="Courier New" pitchFamily="49" charset="0"/>
              </a:rPr>
              <a:t>out</a:t>
            </a:r>
            <a:r>
              <a:rPr lang="en-US" sz="1400" b="1" dirty="0">
                <a:latin typeface="Courier New" pitchFamily="49" charset="0"/>
                <a:cs typeface="Courier New" pitchFamily="49" charset="0"/>
              </a:rPr>
              <a:t> </a:t>
            </a:r>
            <a:r>
              <a:rPr lang="en-US" sz="1400" b="1" dirty="0" err="1">
                <a:solidFill>
                  <a:schemeClr val="accent3">
                    <a:lumMod val="75000"/>
                  </a:schemeClr>
                </a:solidFill>
                <a:latin typeface="Courier New" pitchFamily="49" charset="0"/>
                <a:cs typeface="Courier New" pitchFamily="49" charset="0"/>
              </a:rPr>
              <a:t>Sock_Addr_Type</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p:txBody>
      </p:sp>
      <p:sp>
        <p:nvSpPr>
          <p:cNvPr id="10" name="TextBox 9"/>
          <p:cNvSpPr txBox="1"/>
          <p:nvPr/>
        </p:nvSpPr>
        <p:spPr>
          <a:xfrm>
            <a:off x="583323" y="3707998"/>
            <a:ext cx="8032531" cy="461665"/>
          </a:xfrm>
          <a:prstGeom prst="rect">
            <a:avLst/>
          </a:prstGeom>
          <a:noFill/>
        </p:spPr>
        <p:txBody>
          <a:bodyPr wrap="square" rtlCol="0">
            <a:spAutoFit/>
          </a:bodyPr>
          <a:lstStyle/>
          <a:p>
            <a:r>
              <a:rPr lang="en-US" sz="2400" dirty="0" smtClean="0">
                <a:solidFill>
                  <a:srgbClr val="008000"/>
                </a:solidFill>
              </a:rPr>
              <a:t>When </a:t>
            </a:r>
            <a:r>
              <a:rPr lang="en-US" sz="2400" dirty="0" err="1" smtClean="0">
                <a:solidFill>
                  <a:srgbClr val="008000"/>
                </a:solidFill>
              </a:rPr>
              <a:t>Skytrack</a:t>
            </a:r>
            <a:r>
              <a:rPr lang="en-US" sz="2400" dirty="0" smtClean="0">
                <a:solidFill>
                  <a:srgbClr val="008000"/>
                </a:solidFill>
              </a:rPr>
              <a:t> was shutdown it closed the socket.</a:t>
            </a:r>
            <a:endParaRPr lang="en-GB" sz="2400" dirty="0">
              <a:solidFill>
                <a:srgbClr val="008000"/>
              </a:solidFill>
            </a:endParaRPr>
          </a:p>
        </p:txBody>
      </p:sp>
      <p:sp>
        <p:nvSpPr>
          <p:cNvPr id="11" name="TextBox 10"/>
          <p:cNvSpPr txBox="1"/>
          <p:nvPr/>
        </p:nvSpPr>
        <p:spPr>
          <a:xfrm>
            <a:off x="583322" y="4245550"/>
            <a:ext cx="8032531" cy="830997"/>
          </a:xfrm>
          <a:prstGeom prst="rect">
            <a:avLst/>
          </a:prstGeom>
          <a:noFill/>
        </p:spPr>
        <p:txBody>
          <a:bodyPr wrap="square" rtlCol="0">
            <a:spAutoFit/>
          </a:bodyPr>
          <a:lstStyle/>
          <a:p>
            <a:r>
              <a:rPr lang="en-US" sz="2400" dirty="0" smtClean="0"/>
              <a:t>Under Windows this released the task waiting on the Accept with an exception.</a:t>
            </a:r>
            <a:endParaRPr lang="en-GB" sz="2400" dirty="0"/>
          </a:p>
        </p:txBody>
      </p:sp>
      <p:sp>
        <p:nvSpPr>
          <p:cNvPr id="12" name="TextBox 11"/>
          <p:cNvSpPr txBox="1"/>
          <p:nvPr/>
        </p:nvSpPr>
        <p:spPr>
          <a:xfrm>
            <a:off x="583322" y="5136794"/>
            <a:ext cx="8032531" cy="830997"/>
          </a:xfrm>
          <a:prstGeom prst="rect">
            <a:avLst/>
          </a:prstGeom>
          <a:noFill/>
        </p:spPr>
        <p:txBody>
          <a:bodyPr wrap="square" rtlCol="0">
            <a:spAutoFit/>
          </a:bodyPr>
          <a:lstStyle/>
          <a:p>
            <a:r>
              <a:rPr lang="en-US" sz="2400" dirty="0" smtClean="0">
                <a:solidFill>
                  <a:srgbClr val="3366FF"/>
                </a:solidFill>
              </a:rPr>
              <a:t>But not under Linux.</a:t>
            </a:r>
          </a:p>
          <a:p>
            <a:r>
              <a:rPr lang="en-US" sz="2400" dirty="0" smtClean="0">
                <a:solidFill>
                  <a:srgbClr val="3366FF"/>
                </a:solidFill>
              </a:rPr>
              <a:t>Under </a:t>
            </a:r>
            <a:r>
              <a:rPr lang="en-US" sz="2400" dirty="0">
                <a:solidFill>
                  <a:srgbClr val="3366FF"/>
                </a:solidFill>
              </a:rPr>
              <a:t>L</a:t>
            </a:r>
            <a:r>
              <a:rPr lang="en-US" sz="2400" dirty="0" smtClean="0">
                <a:solidFill>
                  <a:srgbClr val="3366FF"/>
                </a:solidFill>
              </a:rPr>
              <a:t>inux the task waiting on the Accept was NOT released.</a:t>
            </a:r>
            <a:endParaRPr lang="en-GB" sz="2400" dirty="0">
              <a:solidFill>
                <a:srgbClr val="3366FF"/>
              </a:solidFill>
            </a:endParaRPr>
          </a:p>
        </p:txBody>
      </p:sp>
    </p:spTree>
    <p:extLst>
      <p:ext uri="{BB962C8B-B14F-4D97-AF65-F5344CB8AC3E}">
        <p14:creationId xmlns:p14="http://schemas.microsoft.com/office/powerpoint/2010/main" val="23104212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TCP/IP</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44</a:t>
            </a:fld>
            <a:endParaRPr lang="en-US"/>
          </a:p>
        </p:txBody>
      </p:sp>
      <p:sp>
        <p:nvSpPr>
          <p:cNvPr id="7" name="TextBox 6"/>
          <p:cNvSpPr txBox="1"/>
          <p:nvPr/>
        </p:nvSpPr>
        <p:spPr>
          <a:xfrm>
            <a:off x="677917" y="1417638"/>
            <a:ext cx="7796049" cy="461665"/>
          </a:xfrm>
          <a:prstGeom prst="rect">
            <a:avLst/>
          </a:prstGeom>
          <a:noFill/>
        </p:spPr>
        <p:txBody>
          <a:bodyPr wrap="square" rtlCol="0">
            <a:spAutoFit/>
          </a:bodyPr>
          <a:lstStyle/>
          <a:p>
            <a:r>
              <a:rPr lang="en-US" sz="2400" dirty="0" smtClean="0"/>
              <a:t>The Solution is to use Socket Selectors.</a:t>
            </a:r>
            <a:endParaRPr lang="en-GB" sz="2400" dirty="0"/>
          </a:p>
        </p:txBody>
      </p:sp>
      <p:sp>
        <p:nvSpPr>
          <p:cNvPr id="8" name="Rectangle 7"/>
          <p:cNvSpPr/>
          <p:nvPr/>
        </p:nvSpPr>
        <p:spPr>
          <a:xfrm>
            <a:off x="677917" y="1962918"/>
            <a:ext cx="7559566" cy="1384995"/>
          </a:xfrm>
          <a:prstGeom prst="rect">
            <a:avLst/>
          </a:prstGeom>
        </p:spPr>
        <p:txBody>
          <a:bodyPr wrap="square">
            <a:spAutoFit/>
          </a:bodyPr>
          <a:lstStyle/>
          <a:p>
            <a:r>
              <a:rPr lang="en-GB" sz="1400" b="1" dirty="0" err="1" smtClean="0">
                <a:latin typeface="Courier New" pitchFamily="49" charset="0"/>
                <a:cs typeface="Courier New" pitchFamily="49" charset="0"/>
              </a:rPr>
              <a:t>Net.Set</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a:t>
            </a:r>
            <a:r>
              <a:rPr lang="en-GB" sz="1400" b="1" dirty="0" err="1">
                <a:latin typeface="Courier New" pitchFamily="49" charset="0"/>
                <a:cs typeface="Courier New" pitchFamily="49" charset="0"/>
              </a:rPr>
              <a:t>R_Socket_Set</a:t>
            </a:r>
            <a:r>
              <a:rPr lang="en-GB" sz="1400" b="1" dirty="0">
                <a:latin typeface="Courier New" pitchFamily="49" charset="0"/>
                <a:cs typeface="Courier New" pitchFamily="49" charset="0"/>
              </a:rPr>
              <a:t>, </a:t>
            </a:r>
            <a:r>
              <a:rPr lang="en-GB" sz="1400" b="1" dirty="0" err="1">
                <a:latin typeface="Courier New" pitchFamily="49" charset="0"/>
                <a:cs typeface="Courier New" pitchFamily="49" charset="0"/>
              </a:rPr>
              <a:t>The_Listener.The_Socket</a:t>
            </a:r>
            <a:r>
              <a:rPr lang="en-GB" sz="1400" b="1" dirty="0">
                <a:latin typeface="Courier New" pitchFamily="49" charset="0"/>
                <a:cs typeface="Courier New" pitchFamily="49" charset="0"/>
              </a:rPr>
              <a:t>);</a:t>
            </a:r>
          </a:p>
          <a:p>
            <a:r>
              <a:rPr lang="en-GB" sz="1400" b="1" dirty="0" err="1" smtClean="0">
                <a:latin typeface="Courier New" pitchFamily="49" charset="0"/>
                <a:cs typeface="Courier New" pitchFamily="49" charset="0"/>
              </a:rPr>
              <a:t>Net.Check_Selector</a:t>
            </a:r>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(Selector     =&gt; </a:t>
            </a:r>
            <a:r>
              <a:rPr lang="en-GB" sz="1400" b="1" dirty="0" err="1">
                <a:latin typeface="Courier New" pitchFamily="49" charset="0"/>
                <a:cs typeface="Courier New" pitchFamily="49" charset="0"/>
              </a:rPr>
              <a:t>The_Listener.The_Selector</a:t>
            </a:r>
            <a:r>
              <a:rPr lang="en-GB" sz="1400" b="1" dirty="0">
                <a:latin typeface="Courier New" pitchFamily="49" charset="0"/>
                <a:cs typeface="Courier New" pitchFamily="49" charset="0"/>
              </a:rPr>
              <a:t>,</a:t>
            </a:r>
          </a:p>
          <a:p>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R_Socket_Set</a:t>
            </a:r>
            <a:r>
              <a:rPr lang="en-GB" sz="1400" b="1" dirty="0">
                <a:latin typeface="Courier New" pitchFamily="49" charset="0"/>
                <a:cs typeface="Courier New" pitchFamily="49" charset="0"/>
              </a:rPr>
              <a:t> =&gt; </a:t>
            </a:r>
            <a:r>
              <a:rPr lang="en-GB" sz="1400" b="1" dirty="0" err="1">
                <a:latin typeface="Courier New" pitchFamily="49" charset="0"/>
                <a:cs typeface="Courier New" pitchFamily="49" charset="0"/>
              </a:rPr>
              <a:t>R_Socket_Set</a:t>
            </a:r>
            <a:r>
              <a:rPr lang="en-GB" sz="1400" b="1" dirty="0">
                <a:latin typeface="Courier New" pitchFamily="49" charset="0"/>
                <a:cs typeface="Courier New" pitchFamily="49" charset="0"/>
              </a:rPr>
              <a:t>,</a:t>
            </a:r>
          </a:p>
          <a:p>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W_Socket_Set</a:t>
            </a:r>
            <a:r>
              <a:rPr lang="en-GB" sz="1400" b="1" dirty="0">
                <a:latin typeface="Courier New" pitchFamily="49" charset="0"/>
                <a:cs typeface="Courier New" pitchFamily="49" charset="0"/>
              </a:rPr>
              <a:t> =&gt; </a:t>
            </a:r>
            <a:r>
              <a:rPr lang="en-GB" sz="1400" b="1" dirty="0" err="1">
                <a:latin typeface="Courier New" pitchFamily="49" charset="0"/>
                <a:cs typeface="Courier New" pitchFamily="49" charset="0"/>
              </a:rPr>
              <a:t>W_Socket_Set</a:t>
            </a:r>
            <a:r>
              <a:rPr lang="en-GB" sz="1400" b="1" dirty="0">
                <a:latin typeface="Courier New" pitchFamily="49" charset="0"/>
                <a:cs typeface="Courier New" pitchFamily="49" charset="0"/>
              </a:rPr>
              <a:t>,</a:t>
            </a:r>
          </a:p>
          <a:p>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Status       =&gt; </a:t>
            </a:r>
            <a:r>
              <a:rPr lang="en-GB" sz="1400" b="1" dirty="0" err="1">
                <a:latin typeface="Courier New" pitchFamily="49" charset="0"/>
                <a:cs typeface="Courier New" pitchFamily="49" charset="0"/>
              </a:rPr>
              <a:t>The_Status</a:t>
            </a:r>
            <a:r>
              <a:rPr lang="en-GB" sz="1400" b="1" dirty="0">
                <a:latin typeface="Courier New" pitchFamily="49" charset="0"/>
                <a:cs typeface="Courier New" pitchFamily="49" charset="0"/>
              </a:rPr>
              <a:t>,</a:t>
            </a:r>
          </a:p>
          <a:p>
            <a:r>
              <a:rPr lang="en-GB" sz="1400" b="1" dirty="0" smtClean="0">
                <a:latin typeface="Courier New" pitchFamily="49" charset="0"/>
                <a:cs typeface="Courier New" pitchFamily="49" charset="0"/>
              </a:rPr>
              <a:t>                    </a:t>
            </a:r>
            <a:r>
              <a:rPr lang="en-GB" sz="1400" b="1" dirty="0">
                <a:latin typeface="Courier New" pitchFamily="49" charset="0"/>
                <a:cs typeface="Courier New" pitchFamily="49" charset="0"/>
              </a:rPr>
              <a:t>Timeout      =&gt; </a:t>
            </a:r>
            <a:r>
              <a:rPr lang="en-GB" sz="1400" b="1" dirty="0" err="1">
                <a:latin typeface="Courier New" pitchFamily="49" charset="0"/>
                <a:cs typeface="Courier New" pitchFamily="49" charset="0"/>
              </a:rPr>
              <a:t>The_Select_Timeout</a:t>
            </a:r>
            <a:r>
              <a:rPr lang="en-GB" sz="1400" b="1" dirty="0">
                <a:latin typeface="Courier New" pitchFamily="49" charset="0"/>
                <a:cs typeface="Courier New" pitchFamily="49" charset="0"/>
              </a:rPr>
              <a:t>);</a:t>
            </a:r>
          </a:p>
        </p:txBody>
      </p:sp>
      <p:sp>
        <p:nvSpPr>
          <p:cNvPr id="9" name="TextBox 8"/>
          <p:cNvSpPr txBox="1"/>
          <p:nvPr/>
        </p:nvSpPr>
        <p:spPr>
          <a:xfrm>
            <a:off x="644050" y="3458267"/>
            <a:ext cx="7796049" cy="830997"/>
          </a:xfrm>
          <a:prstGeom prst="rect">
            <a:avLst/>
          </a:prstGeom>
          <a:noFill/>
        </p:spPr>
        <p:txBody>
          <a:bodyPr wrap="square" rtlCol="0">
            <a:spAutoFit/>
          </a:bodyPr>
          <a:lstStyle/>
          <a:p>
            <a:r>
              <a:rPr lang="en-US" sz="2400" dirty="0" smtClean="0">
                <a:solidFill>
                  <a:srgbClr val="3366FF"/>
                </a:solidFill>
              </a:rPr>
              <a:t>Wait until something becomes available on the socket and then accept it</a:t>
            </a:r>
            <a:endParaRPr lang="en-GB" sz="2400" dirty="0">
              <a:solidFill>
                <a:srgbClr val="3366FF"/>
              </a:solidFill>
            </a:endParaRPr>
          </a:p>
        </p:txBody>
      </p:sp>
      <p:sp>
        <p:nvSpPr>
          <p:cNvPr id="10" name="TextBox 9"/>
          <p:cNvSpPr txBox="1"/>
          <p:nvPr/>
        </p:nvSpPr>
        <p:spPr>
          <a:xfrm>
            <a:off x="673213" y="4387894"/>
            <a:ext cx="7796049" cy="1200328"/>
          </a:xfrm>
          <a:prstGeom prst="rect">
            <a:avLst/>
          </a:prstGeom>
          <a:noFill/>
        </p:spPr>
        <p:txBody>
          <a:bodyPr wrap="square" rtlCol="0">
            <a:spAutoFit/>
          </a:bodyPr>
          <a:lstStyle/>
          <a:p>
            <a:r>
              <a:rPr lang="en-US" sz="2400" dirty="0" smtClean="0">
                <a:solidFill>
                  <a:srgbClr val="008000"/>
                </a:solidFill>
              </a:rPr>
              <a:t>When </a:t>
            </a:r>
            <a:r>
              <a:rPr lang="en-US" sz="2400" dirty="0" err="1" smtClean="0">
                <a:solidFill>
                  <a:srgbClr val="008000"/>
                </a:solidFill>
              </a:rPr>
              <a:t>SkyTrack</a:t>
            </a:r>
            <a:r>
              <a:rPr lang="en-US" sz="2400" dirty="0" smtClean="0">
                <a:solidFill>
                  <a:srgbClr val="008000"/>
                </a:solidFill>
              </a:rPr>
              <a:t> is shutdown it aborts the selector which releases the task waiting </a:t>
            </a:r>
            <a:r>
              <a:rPr lang="en-GB" sz="2400" dirty="0" smtClean="0">
                <a:solidFill>
                  <a:srgbClr val="008000"/>
                </a:solidFill>
              </a:rPr>
              <a:t>on </a:t>
            </a:r>
            <a:r>
              <a:rPr lang="en-GB" sz="2400" dirty="0" err="1" smtClean="0">
                <a:solidFill>
                  <a:srgbClr val="008000"/>
                </a:solidFill>
              </a:rPr>
              <a:t>Check_Selector</a:t>
            </a:r>
            <a:r>
              <a:rPr lang="en-GB" sz="2400" dirty="0">
                <a:solidFill>
                  <a:srgbClr val="008000"/>
                </a:solidFill>
              </a:rPr>
              <a:t/>
            </a:r>
            <a:br>
              <a:rPr lang="en-GB" sz="2400" dirty="0">
                <a:solidFill>
                  <a:srgbClr val="008000"/>
                </a:solidFill>
              </a:rPr>
            </a:br>
            <a:r>
              <a:rPr lang="en-GB" sz="2400" dirty="0" smtClean="0">
                <a:solidFill>
                  <a:srgbClr val="008000"/>
                </a:solidFill>
              </a:rPr>
              <a:t>returning </a:t>
            </a:r>
            <a:r>
              <a:rPr lang="en-GB" sz="2400" dirty="0" smtClean="0">
                <a:solidFill>
                  <a:srgbClr val="008000"/>
                </a:solidFill>
              </a:rPr>
              <a:t>Status = Aborted</a:t>
            </a:r>
            <a:endParaRPr lang="en-US" sz="2400" dirty="0" smtClean="0">
              <a:solidFill>
                <a:srgbClr val="008000"/>
              </a:solidFill>
            </a:endParaRPr>
          </a:p>
        </p:txBody>
      </p:sp>
      <p:sp>
        <p:nvSpPr>
          <p:cNvPr id="11" name="Rectangle 10"/>
          <p:cNvSpPr/>
          <p:nvPr/>
        </p:nvSpPr>
        <p:spPr>
          <a:xfrm>
            <a:off x="677917" y="5664286"/>
            <a:ext cx="6558455" cy="307777"/>
          </a:xfrm>
          <a:prstGeom prst="rect">
            <a:avLst/>
          </a:prstGeom>
        </p:spPr>
        <p:txBody>
          <a:bodyPr wrap="square">
            <a:spAutoFit/>
          </a:bodyPr>
          <a:lstStyle/>
          <a:p>
            <a:r>
              <a:rPr lang="en-GB" sz="1400" b="1" dirty="0" smtClean="0">
                <a:solidFill>
                  <a:srgbClr val="0070C0"/>
                </a:solidFill>
                <a:latin typeface="Courier New" pitchFamily="49" charset="0"/>
                <a:cs typeface="Courier New" pitchFamily="49" charset="0"/>
              </a:rPr>
              <a:t>procedure</a:t>
            </a:r>
            <a:r>
              <a:rPr lang="en-GB" sz="1400" b="1" dirty="0" smtClean="0">
                <a:latin typeface="Courier New" pitchFamily="49" charset="0"/>
                <a:cs typeface="Courier New" pitchFamily="49" charset="0"/>
              </a:rPr>
              <a:t> </a:t>
            </a:r>
            <a:r>
              <a:rPr lang="en-GB" sz="1400" b="1" dirty="0" err="1">
                <a:latin typeface="Courier New" pitchFamily="49" charset="0"/>
                <a:cs typeface="Courier New" pitchFamily="49" charset="0"/>
              </a:rPr>
              <a:t>Abort_Selector</a:t>
            </a:r>
            <a:r>
              <a:rPr lang="en-GB" sz="1400" b="1" dirty="0">
                <a:latin typeface="Courier New" pitchFamily="49" charset="0"/>
                <a:cs typeface="Courier New" pitchFamily="49" charset="0"/>
              </a:rPr>
              <a:t> (Selector : </a:t>
            </a:r>
            <a:r>
              <a:rPr lang="en-GB" sz="1400" b="1" dirty="0" err="1">
                <a:solidFill>
                  <a:schemeClr val="accent3">
                    <a:lumMod val="75000"/>
                  </a:schemeClr>
                </a:solidFill>
                <a:latin typeface="Courier New" pitchFamily="49" charset="0"/>
                <a:cs typeface="Courier New" pitchFamily="49" charset="0"/>
              </a:rPr>
              <a:t>Selector_Type</a:t>
            </a:r>
            <a:r>
              <a:rPr lang="en-GB" sz="1400" b="1" dirty="0">
                <a:latin typeface="Courier New" pitchFamily="49" charset="0"/>
                <a:cs typeface="Courier New" pitchFamily="49" charset="0"/>
              </a:rPr>
              <a:t>);</a:t>
            </a:r>
          </a:p>
        </p:txBody>
      </p:sp>
    </p:spTree>
    <p:extLst>
      <p:ext uri="{BB962C8B-B14F-4D97-AF65-F5344CB8AC3E}">
        <p14:creationId xmlns:p14="http://schemas.microsoft.com/office/powerpoint/2010/main" val="1822183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TCP/IP</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45</a:t>
            </a:fld>
            <a:endParaRPr lang="en-US"/>
          </a:p>
        </p:txBody>
      </p:sp>
      <p:sp>
        <p:nvSpPr>
          <p:cNvPr id="7" name="TextBox 6"/>
          <p:cNvSpPr txBox="1"/>
          <p:nvPr/>
        </p:nvSpPr>
        <p:spPr>
          <a:xfrm>
            <a:off x="614856" y="1469556"/>
            <a:ext cx="7717221" cy="1200328"/>
          </a:xfrm>
          <a:prstGeom prst="rect">
            <a:avLst/>
          </a:prstGeom>
          <a:noFill/>
        </p:spPr>
        <p:txBody>
          <a:bodyPr wrap="square" rtlCol="0">
            <a:spAutoFit/>
          </a:bodyPr>
          <a:lstStyle/>
          <a:p>
            <a:r>
              <a:rPr lang="en-US" sz="2400" dirty="0" smtClean="0"/>
              <a:t>Lesson learnt:</a:t>
            </a:r>
          </a:p>
          <a:p>
            <a:r>
              <a:rPr lang="en-US" sz="2400" dirty="0" smtClean="0"/>
              <a:t>Packages can behave differently on different target platforms.</a:t>
            </a:r>
            <a:endParaRPr lang="en-GB" sz="2400" dirty="0"/>
          </a:p>
        </p:txBody>
      </p:sp>
    </p:spTree>
    <p:extLst>
      <p:ext uri="{BB962C8B-B14F-4D97-AF65-F5344CB8AC3E}">
        <p14:creationId xmlns:p14="http://schemas.microsoft.com/office/powerpoint/2010/main" val="34322680"/>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Other difficulties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46</a:t>
            </a:fld>
            <a:endParaRPr lang="en-US"/>
          </a:p>
        </p:txBody>
      </p:sp>
      <p:sp>
        <p:nvSpPr>
          <p:cNvPr id="7" name="TextBox 6"/>
          <p:cNvSpPr txBox="1"/>
          <p:nvPr/>
        </p:nvSpPr>
        <p:spPr>
          <a:xfrm>
            <a:off x="859220" y="1788128"/>
            <a:ext cx="7370379" cy="1569660"/>
          </a:xfrm>
          <a:prstGeom prst="rect">
            <a:avLst/>
          </a:prstGeom>
          <a:noFill/>
        </p:spPr>
        <p:txBody>
          <a:bodyPr wrap="square" rtlCol="0">
            <a:spAutoFit/>
          </a:bodyPr>
          <a:lstStyle/>
          <a:p>
            <a:pPr marL="285750" indent="-285750">
              <a:buFont typeface="Arial" pitchFamily="34" charset="0"/>
              <a:buChar char="•"/>
            </a:pPr>
            <a:r>
              <a:rPr lang="en-US" sz="3200" dirty="0" smtClean="0"/>
              <a:t>Who am I?</a:t>
            </a:r>
          </a:p>
          <a:p>
            <a:pPr marL="285750" indent="-285750">
              <a:buFont typeface="Arial" pitchFamily="34" charset="0"/>
              <a:buChar char="•"/>
            </a:pPr>
            <a:r>
              <a:rPr lang="en-US" sz="3200" dirty="0" smtClean="0"/>
              <a:t>Am I the only one?</a:t>
            </a:r>
          </a:p>
          <a:p>
            <a:pPr marL="285750" indent="-285750">
              <a:buFont typeface="Arial" pitchFamily="34" charset="0"/>
              <a:buChar char="•"/>
            </a:pPr>
            <a:r>
              <a:rPr lang="en-US" sz="3200" dirty="0" smtClean="0"/>
              <a:t>Where shall I write?</a:t>
            </a:r>
            <a:endParaRPr lang="en-GB" sz="3200" dirty="0"/>
          </a:p>
        </p:txBody>
      </p:sp>
    </p:spTree>
    <p:extLst>
      <p:ext uri="{BB962C8B-B14F-4D97-AF65-F5344CB8AC3E}">
        <p14:creationId xmlns:p14="http://schemas.microsoft.com/office/powerpoint/2010/main" val="25795191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47</a:t>
            </a:fld>
            <a:endParaRPr lang="en-US"/>
          </a:p>
        </p:txBody>
      </p:sp>
      <p:sp>
        <p:nvSpPr>
          <p:cNvPr id="7" name="TextBox 6"/>
          <p:cNvSpPr txBox="1"/>
          <p:nvPr/>
        </p:nvSpPr>
        <p:spPr>
          <a:xfrm>
            <a:off x="646386" y="1398634"/>
            <a:ext cx="7835462" cy="461665"/>
          </a:xfrm>
          <a:prstGeom prst="rect">
            <a:avLst/>
          </a:prstGeom>
          <a:noFill/>
        </p:spPr>
        <p:txBody>
          <a:bodyPr wrap="square" rtlCol="0">
            <a:spAutoFit/>
          </a:bodyPr>
          <a:lstStyle/>
          <a:p>
            <a:r>
              <a:rPr lang="en-US" sz="2400" dirty="0" smtClean="0"/>
              <a:t>How should we remember settings and configurations?</a:t>
            </a:r>
            <a:endParaRPr lang="en-GB" sz="2400" dirty="0"/>
          </a:p>
        </p:txBody>
      </p:sp>
      <p:sp>
        <p:nvSpPr>
          <p:cNvPr id="8" name="TextBox 7"/>
          <p:cNvSpPr txBox="1"/>
          <p:nvPr/>
        </p:nvSpPr>
        <p:spPr>
          <a:xfrm>
            <a:off x="646386" y="1860299"/>
            <a:ext cx="7575688" cy="1200328"/>
          </a:xfrm>
          <a:prstGeom prst="rect">
            <a:avLst/>
          </a:prstGeom>
          <a:noFill/>
        </p:spPr>
        <p:txBody>
          <a:bodyPr wrap="square" rtlCol="0">
            <a:spAutoFit/>
          </a:bodyPr>
          <a:lstStyle/>
          <a:p>
            <a:r>
              <a:rPr lang="en-US" sz="2400" dirty="0" smtClean="0">
                <a:solidFill>
                  <a:srgbClr val="3366FF"/>
                </a:solidFill>
              </a:rPr>
              <a:t>Under Windows we used the registry.</a:t>
            </a:r>
          </a:p>
          <a:p>
            <a:r>
              <a:rPr lang="en-US" sz="2400" dirty="0" smtClean="0">
                <a:solidFill>
                  <a:srgbClr val="3366FF"/>
                </a:solidFill>
              </a:rPr>
              <a:t>To be platform neutral we should write these either as an .</a:t>
            </a:r>
            <a:r>
              <a:rPr lang="en-US" sz="2400" dirty="0" err="1" smtClean="0">
                <a:solidFill>
                  <a:srgbClr val="3366FF"/>
                </a:solidFill>
              </a:rPr>
              <a:t>ini</a:t>
            </a:r>
            <a:r>
              <a:rPr lang="en-US" sz="2400" dirty="0" smtClean="0">
                <a:solidFill>
                  <a:srgbClr val="3366FF"/>
                </a:solidFill>
              </a:rPr>
              <a:t> or XML file.</a:t>
            </a:r>
            <a:endParaRPr lang="en-GB" sz="2400" dirty="0">
              <a:solidFill>
                <a:srgbClr val="3366FF"/>
              </a:solidFill>
            </a:endParaRPr>
          </a:p>
        </p:txBody>
      </p:sp>
      <p:sp>
        <p:nvSpPr>
          <p:cNvPr id="9" name="TextBox 8"/>
          <p:cNvSpPr txBox="1"/>
          <p:nvPr/>
        </p:nvSpPr>
        <p:spPr>
          <a:xfrm>
            <a:off x="646386" y="2978573"/>
            <a:ext cx="7835462" cy="1200328"/>
          </a:xfrm>
          <a:prstGeom prst="rect">
            <a:avLst/>
          </a:prstGeom>
          <a:noFill/>
        </p:spPr>
        <p:txBody>
          <a:bodyPr wrap="square" rtlCol="0">
            <a:spAutoFit/>
          </a:bodyPr>
          <a:lstStyle/>
          <a:p>
            <a:r>
              <a:rPr lang="en-US" sz="2400" dirty="0" smtClean="0">
                <a:solidFill>
                  <a:srgbClr val="008000"/>
                </a:solidFill>
              </a:rPr>
              <a:t>But:</a:t>
            </a:r>
          </a:p>
          <a:p>
            <a:pPr marL="285750" indent="-285750">
              <a:buFont typeface="Arial" pitchFamily="34" charset="0"/>
              <a:buChar char="•"/>
            </a:pPr>
            <a:r>
              <a:rPr lang="en-US" sz="2400" dirty="0" smtClean="0">
                <a:solidFill>
                  <a:srgbClr val="008000"/>
                </a:solidFill>
              </a:rPr>
              <a:t>Where should configuration files be placed?</a:t>
            </a:r>
          </a:p>
          <a:p>
            <a:pPr marL="285750" indent="-285750">
              <a:buFont typeface="Arial" pitchFamily="34" charset="0"/>
              <a:buChar char="•"/>
            </a:pPr>
            <a:r>
              <a:rPr lang="en-US" sz="2400" dirty="0" smtClean="0">
                <a:solidFill>
                  <a:srgbClr val="008000"/>
                </a:solidFill>
              </a:rPr>
              <a:t>What should the file be called?</a:t>
            </a:r>
            <a:endParaRPr lang="en-GB" sz="2400" dirty="0">
              <a:solidFill>
                <a:srgbClr val="008000"/>
              </a:solidFill>
            </a:endParaRPr>
          </a:p>
        </p:txBody>
      </p:sp>
      <p:sp>
        <p:nvSpPr>
          <p:cNvPr id="10" name="TextBox 9"/>
          <p:cNvSpPr txBox="1"/>
          <p:nvPr/>
        </p:nvSpPr>
        <p:spPr>
          <a:xfrm>
            <a:off x="646386" y="4065006"/>
            <a:ext cx="7835462" cy="461665"/>
          </a:xfrm>
          <a:prstGeom prst="rect">
            <a:avLst/>
          </a:prstGeom>
          <a:noFill/>
        </p:spPr>
        <p:txBody>
          <a:bodyPr wrap="square" rtlCol="0">
            <a:spAutoFit/>
          </a:bodyPr>
          <a:lstStyle/>
          <a:p>
            <a:pPr marL="285750" indent="-285750">
              <a:buFont typeface="Arial" pitchFamily="34" charset="0"/>
              <a:buChar char="•"/>
            </a:pPr>
            <a:r>
              <a:rPr lang="en-US" sz="2400" dirty="0" smtClean="0">
                <a:solidFill>
                  <a:srgbClr val="008000"/>
                </a:solidFill>
              </a:rPr>
              <a:t>Who am I – What am I called?</a:t>
            </a:r>
            <a:endParaRPr lang="en-GB" sz="2400" dirty="0">
              <a:solidFill>
                <a:srgbClr val="008000"/>
              </a:solidFill>
            </a:endParaRPr>
          </a:p>
        </p:txBody>
      </p:sp>
      <p:sp>
        <p:nvSpPr>
          <p:cNvPr id="11" name="TextBox 10"/>
          <p:cNvSpPr txBox="1"/>
          <p:nvPr/>
        </p:nvSpPr>
        <p:spPr>
          <a:xfrm>
            <a:off x="646386" y="4526671"/>
            <a:ext cx="8140133" cy="1569660"/>
          </a:xfrm>
          <a:prstGeom prst="rect">
            <a:avLst/>
          </a:prstGeom>
          <a:noFill/>
        </p:spPr>
        <p:txBody>
          <a:bodyPr wrap="square" rtlCol="0">
            <a:spAutoFit/>
          </a:bodyPr>
          <a:lstStyle/>
          <a:p>
            <a:r>
              <a:rPr lang="en-US" sz="2400" dirty="0" smtClean="0"/>
              <a:t>Could be </a:t>
            </a:r>
            <a:r>
              <a:rPr lang="en-US" sz="2400" dirty="0" smtClean="0"/>
              <a:t>hardcoded.</a:t>
            </a:r>
            <a:br>
              <a:rPr lang="en-US" sz="2400" dirty="0" smtClean="0"/>
            </a:br>
            <a:r>
              <a:rPr lang="en-US" sz="2400" dirty="0" smtClean="0"/>
              <a:t>After </a:t>
            </a:r>
            <a:r>
              <a:rPr lang="en-US" sz="2400" dirty="0" smtClean="0"/>
              <a:t>all we know the name of the program.</a:t>
            </a:r>
          </a:p>
          <a:p>
            <a:r>
              <a:rPr lang="en-US" sz="2400" dirty="0" smtClean="0"/>
              <a:t>However this is a poor solution for code that may be shared between many programs.</a:t>
            </a:r>
            <a:endParaRPr lang="en-GB" sz="2400" dirty="0"/>
          </a:p>
        </p:txBody>
      </p:sp>
    </p:spTree>
    <p:extLst>
      <p:ext uri="{BB962C8B-B14F-4D97-AF65-F5344CB8AC3E}">
        <p14:creationId xmlns:p14="http://schemas.microsoft.com/office/powerpoint/2010/main" val="13846170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48</a:t>
            </a:fld>
            <a:endParaRPr lang="en-US"/>
          </a:p>
        </p:txBody>
      </p:sp>
      <p:sp>
        <p:nvSpPr>
          <p:cNvPr id="9" name="Content Placeholder 2"/>
          <p:cNvSpPr txBox="1">
            <a:spLocks/>
          </p:cNvSpPr>
          <p:nvPr/>
        </p:nvSpPr>
        <p:spPr>
          <a:xfrm>
            <a:off x="457200" y="746186"/>
            <a:ext cx="8229600" cy="6858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400" dirty="0" smtClean="0"/>
              <a:t>Unfortunately there doesn’t seem to a Platform neutral method of finding out what the currently executing program is called. </a:t>
            </a:r>
            <a:endParaRPr lang="en-GB" sz="2400" dirty="0"/>
          </a:p>
        </p:txBody>
      </p:sp>
      <p:sp>
        <p:nvSpPr>
          <p:cNvPr id="10" name="Content Placeholder 2"/>
          <p:cNvSpPr txBox="1">
            <a:spLocks/>
          </p:cNvSpPr>
          <p:nvPr/>
        </p:nvSpPr>
        <p:spPr>
          <a:xfrm>
            <a:off x="457200" y="1860932"/>
            <a:ext cx="8131763" cy="209949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000" dirty="0" smtClean="0">
                <a:solidFill>
                  <a:srgbClr val="3366FF"/>
                </a:solidFill>
              </a:rPr>
              <a:t>Some have suggested that</a:t>
            </a:r>
          </a:p>
          <a:p>
            <a:pPr marL="0" indent="0">
              <a:buFont typeface="Arial"/>
              <a:buNone/>
            </a:pPr>
            <a:r>
              <a:rPr lang="en-US" sz="2000" dirty="0" err="1" smtClean="0"/>
              <a:t>Ada.Command_Line.Command_Name</a:t>
            </a:r>
            <a:endParaRPr lang="en-US" sz="2000" dirty="0" smtClean="0"/>
          </a:p>
          <a:p>
            <a:pPr marL="0" indent="0">
              <a:buFont typeface="Arial"/>
              <a:buNone/>
            </a:pPr>
            <a:r>
              <a:rPr lang="en-US" sz="2000" dirty="0">
                <a:solidFill>
                  <a:srgbClr val="3366FF"/>
                </a:solidFill>
              </a:rPr>
              <a:t>r</a:t>
            </a:r>
            <a:r>
              <a:rPr lang="en-US" sz="2000" dirty="0" smtClean="0">
                <a:solidFill>
                  <a:srgbClr val="3366FF"/>
                </a:solidFill>
              </a:rPr>
              <a:t>eturns the name of the program.</a:t>
            </a:r>
          </a:p>
          <a:p>
            <a:pPr marL="0" indent="0">
              <a:buFont typeface="Arial"/>
              <a:buNone/>
            </a:pPr>
            <a:r>
              <a:rPr lang="en-US" sz="2000" dirty="0" smtClean="0">
                <a:solidFill>
                  <a:srgbClr val="3366FF"/>
                </a:solidFill>
              </a:rPr>
              <a:t>However it is relatively easy to demonstrate that this is not the case.</a:t>
            </a:r>
          </a:p>
          <a:p>
            <a:pPr marL="0" indent="0">
              <a:buFont typeface="Arial"/>
              <a:buNone/>
            </a:pPr>
            <a:r>
              <a:rPr lang="en-US" sz="2000" dirty="0" smtClean="0">
                <a:solidFill>
                  <a:srgbClr val="3366FF"/>
                </a:solidFill>
              </a:rPr>
              <a:t>It returns the command used to start the program.</a:t>
            </a:r>
          </a:p>
          <a:p>
            <a:pPr marL="0" indent="0">
              <a:buFont typeface="Arial"/>
              <a:buNone/>
            </a:pPr>
            <a:r>
              <a:rPr lang="en-US" sz="2000" dirty="0" smtClean="0">
                <a:solidFill>
                  <a:srgbClr val="3366FF"/>
                </a:solidFill>
              </a:rPr>
              <a:t>Which is not the same thing at all.</a:t>
            </a:r>
            <a:endParaRPr lang="en-GB" sz="2000" dirty="0">
              <a:solidFill>
                <a:srgbClr val="3366FF"/>
              </a:solidFill>
            </a:endParaRPr>
          </a:p>
        </p:txBody>
      </p:sp>
      <p:sp>
        <p:nvSpPr>
          <p:cNvPr id="11" name="Content Placeholder 2"/>
          <p:cNvSpPr txBox="1">
            <a:spLocks/>
          </p:cNvSpPr>
          <p:nvPr/>
        </p:nvSpPr>
        <p:spPr>
          <a:xfrm>
            <a:off x="457200" y="4342964"/>
            <a:ext cx="8229600" cy="116144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400" dirty="0" smtClean="0">
                <a:solidFill>
                  <a:srgbClr val="008000"/>
                </a:solidFill>
              </a:rPr>
              <a:t>Because there is no Ada way of finding out the name of the program we had to make our own package to provide this function and then make three implementations.</a:t>
            </a:r>
          </a:p>
          <a:p>
            <a:pPr marL="0" indent="0">
              <a:buFont typeface="Arial"/>
              <a:buNone/>
            </a:pPr>
            <a:r>
              <a:rPr lang="en-US" sz="2400" dirty="0" smtClean="0">
                <a:solidFill>
                  <a:srgbClr val="008000"/>
                </a:solidFill>
              </a:rPr>
              <a:t>One for each platform.</a:t>
            </a:r>
            <a:endParaRPr lang="en-US" sz="2400" dirty="0">
              <a:solidFill>
                <a:srgbClr val="008000"/>
              </a:solidFill>
            </a:endParaRPr>
          </a:p>
        </p:txBody>
      </p:sp>
    </p:spTree>
    <p:extLst>
      <p:ext uri="{BB962C8B-B14F-4D97-AF65-F5344CB8AC3E}">
        <p14:creationId xmlns:p14="http://schemas.microsoft.com/office/powerpoint/2010/main" val="279946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49</a:t>
            </a:fld>
            <a:endParaRPr lang="en-US"/>
          </a:p>
        </p:txBody>
      </p:sp>
      <p:sp>
        <p:nvSpPr>
          <p:cNvPr id="7" name="TextBox 6"/>
          <p:cNvSpPr txBox="1"/>
          <p:nvPr/>
        </p:nvSpPr>
        <p:spPr>
          <a:xfrm>
            <a:off x="717331" y="865546"/>
            <a:ext cx="7441324" cy="1200328"/>
          </a:xfrm>
          <a:prstGeom prst="rect">
            <a:avLst/>
          </a:prstGeom>
          <a:noFill/>
        </p:spPr>
        <p:txBody>
          <a:bodyPr wrap="square" rtlCol="0">
            <a:spAutoFit/>
          </a:bodyPr>
          <a:lstStyle/>
          <a:p>
            <a:r>
              <a:rPr lang="en-US" sz="2400" dirty="0" smtClean="0"/>
              <a:t>Likewise we had to implement a target specific function to return whether or not the current program was already executing.</a:t>
            </a:r>
            <a:endParaRPr lang="en-GB" sz="2400" dirty="0"/>
          </a:p>
        </p:txBody>
      </p:sp>
      <p:sp>
        <p:nvSpPr>
          <p:cNvPr id="8" name="TextBox 7"/>
          <p:cNvSpPr txBox="1"/>
          <p:nvPr/>
        </p:nvSpPr>
        <p:spPr>
          <a:xfrm>
            <a:off x="717331" y="2615194"/>
            <a:ext cx="7441324" cy="830997"/>
          </a:xfrm>
          <a:prstGeom prst="rect">
            <a:avLst/>
          </a:prstGeom>
          <a:noFill/>
        </p:spPr>
        <p:txBody>
          <a:bodyPr wrap="square" rtlCol="0">
            <a:spAutoFit/>
          </a:bodyPr>
          <a:lstStyle/>
          <a:p>
            <a:r>
              <a:rPr lang="en-US" sz="2400" dirty="0" smtClean="0">
                <a:solidFill>
                  <a:srgbClr val="3366FF"/>
                </a:solidFill>
              </a:rPr>
              <a:t>We also had to write OS specific code to decide where to place application data.</a:t>
            </a:r>
            <a:endParaRPr lang="en-GB" sz="2400" dirty="0">
              <a:solidFill>
                <a:srgbClr val="3366FF"/>
              </a:solidFill>
            </a:endParaRPr>
          </a:p>
        </p:txBody>
      </p:sp>
      <p:sp>
        <p:nvSpPr>
          <p:cNvPr id="9" name="TextBox 8"/>
          <p:cNvSpPr txBox="1"/>
          <p:nvPr/>
        </p:nvSpPr>
        <p:spPr>
          <a:xfrm>
            <a:off x="777538" y="4212591"/>
            <a:ext cx="7441324" cy="830997"/>
          </a:xfrm>
          <a:prstGeom prst="rect">
            <a:avLst/>
          </a:prstGeom>
          <a:noFill/>
        </p:spPr>
        <p:txBody>
          <a:bodyPr wrap="square" rtlCol="0">
            <a:spAutoFit/>
          </a:bodyPr>
          <a:lstStyle/>
          <a:p>
            <a:r>
              <a:rPr lang="en-US" sz="2400" dirty="0" smtClean="0">
                <a:solidFill>
                  <a:srgbClr val="008000"/>
                </a:solidFill>
              </a:rPr>
              <a:t>This also required the program to know what operating system it was running on.</a:t>
            </a:r>
            <a:endParaRPr lang="en-GB" sz="2400" dirty="0">
              <a:solidFill>
                <a:srgbClr val="008000"/>
              </a:solidFill>
            </a:endParaRPr>
          </a:p>
        </p:txBody>
      </p:sp>
    </p:spTree>
    <p:extLst>
      <p:ext uri="{BB962C8B-B14F-4D97-AF65-F5344CB8AC3E}">
        <p14:creationId xmlns:p14="http://schemas.microsoft.com/office/powerpoint/2010/main" val="15949137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Diagonal Corner Rectangle 3"/>
          <p:cNvSpPr/>
          <p:nvPr/>
        </p:nvSpPr>
        <p:spPr>
          <a:xfrm>
            <a:off x="3252055" y="2318875"/>
            <a:ext cx="2193694" cy="1385552"/>
          </a:xfrm>
          <a:prstGeom prst="round2Diag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6" name="Straight Arrow Connector 5"/>
          <p:cNvCxnSpPr>
            <a:stCxn id="8" idx="2"/>
            <a:endCxn id="4" idx="3"/>
          </p:cNvCxnSpPr>
          <p:nvPr/>
        </p:nvCxnSpPr>
        <p:spPr>
          <a:xfrm>
            <a:off x="4348902" y="1410346"/>
            <a:ext cx="0" cy="9085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579185" y="1041014"/>
            <a:ext cx="1539434" cy="369332"/>
          </a:xfrm>
          <a:prstGeom prst="rect">
            <a:avLst/>
          </a:prstGeom>
          <a:noFill/>
        </p:spPr>
        <p:txBody>
          <a:bodyPr wrap="square" rtlCol="0">
            <a:spAutoFit/>
          </a:bodyPr>
          <a:lstStyle/>
          <a:p>
            <a:r>
              <a:rPr lang="en-US" dirty="0" smtClean="0">
                <a:solidFill>
                  <a:srgbClr val="FF0000"/>
                </a:solidFill>
              </a:rPr>
              <a:t>Star</a:t>
            </a:r>
            <a:r>
              <a:rPr lang="en-US" dirty="0" smtClean="0"/>
              <a:t> </a:t>
            </a:r>
            <a:r>
              <a:rPr lang="en-US" dirty="0" smtClean="0">
                <a:solidFill>
                  <a:srgbClr val="FF0000"/>
                </a:solidFill>
              </a:rPr>
              <a:t>Database</a:t>
            </a:r>
            <a:endParaRPr lang="en-US" dirty="0">
              <a:solidFill>
                <a:srgbClr val="FF0000"/>
              </a:solidFill>
            </a:endParaRPr>
          </a:p>
        </p:txBody>
      </p:sp>
      <p:sp>
        <p:nvSpPr>
          <p:cNvPr id="13" name="TextBox 12"/>
          <p:cNvSpPr txBox="1"/>
          <p:nvPr/>
        </p:nvSpPr>
        <p:spPr>
          <a:xfrm>
            <a:off x="1058362" y="2822913"/>
            <a:ext cx="1154576" cy="369332"/>
          </a:xfrm>
          <a:prstGeom prst="rect">
            <a:avLst/>
          </a:prstGeom>
          <a:noFill/>
        </p:spPr>
        <p:txBody>
          <a:bodyPr wrap="square" rtlCol="0">
            <a:spAutoFit/>
          </a:bodyPr>
          <a:lstStyle/>
          <a:p>
            <a:r>
              <a:rPr lang="en-US" dirty="0" err="1" smtClean="0">
                <a:solidFill>
                  <a:srgbClr val="FF0000"/>
                </a:solidFill>
              </a:rPr>
              <a:t>Stellarium</a:t>
            </a:r>
            <a:endParaRPr lang="en-US" dirty="0">
              <a:solidFill>
                <a:srgbClr val="FF0000"/>
              </a:solidFill>
            </a:endParaRPr>
          </a:p>
        </p:txBody>
      </p:sp>
      <p:cxnSp>
        <p:nvCxnSpPr>
          <p:cNvPr id="15" name="Straight Arrow Connector 14"/>
          <p:cNvCxnSpPr>
            <a:stCxn id="13" idx="3"/>
            <a:endCxn id="4" idx="2"/>
          </p:cNvCxnSpPr>
          <p:nvPr/>
        </p:nvCxnSpPr>
        <p:spPr>
          <a:xfrm>
            <a:off x="2212938" y="3007579"/>
            <a:ext cx="1039117" cy="407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6311681" y="2678583"/>
            <a:ext cx="1366248" cy="646331"/>
          </a:xfrm>
          <a:prstGeom prst="rect">
            <a:avLst/>
          </a:prstGeom>
          <a:noFill/>
        </p:spPr>
        <p:txBody>
          <a:bodyPr wrap="square" rtlCol="0">
            <a:spAutoFit/>
          </a:bodyPr>
          <a:lstStyle/>
          <a:p>
            <a:r>
              <a:rPr lang="en-US" dirty="0" smtClean="0">
                <a:solidFill>
                  <a:srgbClr val="FF0000"/>
                </a:solidFill>
              </a:rPr>
              <a:t>Motor</a:t>
            </a:r>
            <a:r>
              <a:rPr lang="en-US" dirty="0" smtClean="0"/>
              <a:t> </a:t>
            </a:r>
            <a:r>
              <a:rPr lang="en-US" dirty="0" smtClean="0">
                <a:solidFill>
                  <a:srgbClr val="FF0000"/>
                </a:solidFill>
              </a:rPr>
              <a:t>Controller</a:t>
            </a:r>
            <a:endParaRPr lang="en-US" dirty="0">
              <a:solidFill>
                <a:srgbClr val="FF0000"/>
              </a:solidFill>
            </a:endParaRPr>
          </a:p>
        </p:txBody>
      </p:sp>
      <p:cxnSp>
        <p:nvCxnSpPr>
          <p:cNvPr id="19" name="Straight Arrow Connector 18"/>
          <p:cNvCxnSpPr>
            <a:stCxn id="4" idx="0"/>
            <a:endCxn id="17" idx="1"/>
          </p:cNvCxnSpPr>
          <p:nvPr/>
        </p:nvCxnSpPr>
        <p:spPr>
          <a:xfrm flipV="1">
            <a:off x="5445749" y="3001749"/>
            <a:ext cx="865932" cy="990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4045826" y="4503043"/>
            <a:ext cx="606152" cy="369332"/>
          </a:xfrm>
          <a:prstGeom prst="rect">
            <a:avLst/>
          </a:prstGeom>
          <a:noFill/>
        </p:spPr>
        <p:txBody>
          <a:bodyPr wrap="square" rtlCol="0">
            <a:spAutoFit/>
          </a:bodyPr>
          <a:lstStyle/>
          <a:p>
            <a:r>
              <a:rPr lang="en-US" dirty="0" smtClean="0">
                <a:solidFill>
                  <a:srgbClr val="FF0000"/>
                </a:solidFill>
              </a:rPr>
              <a:t>GUI</a:t>
            </a:r>
            <a:endParaRPr lang="en-US" dirty="0">
              <a:solidFill>
                <a:srgbClr val="FF0000"/>
              </a:solidFill>
            </a:endParaRPr>
          </a:p>
        </p:txBody>
      </p:sp>
      <p:cxnSp>
        <p:nvCxnSpPr>
          <p:cNvPr id="24" name="Straight Arrow Connector 23"/>
          <p:cNvCxnSpPr>
            <a:stCxn id="4" idx="1"/>
            <a:endCxn id="20" idx="0"/>
          </p:cNvCxnSpPr>
          <p:nvPr/>
        </p:nvCxnSpPr>
        <p:spPr>
          <a:xfrm>
            <a:off x="4348902" y="3704427"/>
            <a:ext cx="0" cy="798616"/>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 name="Date Placeholder 1"/>
          <p:cNvSpPr>
            <a:spLocks noGrp="1"/>
          </p:cNvSpPr>
          <p:nvPr>
            <p:ph type="dt" sz="half" idx="10"/>
          </p:nvPr>
        </p:nvSpPr>
        <p:spPr/>
        <p:txBody>
          <a:bodyPr/>
          <a:lstStyle/>
          <a:p>
            <a:r>
              <a:rPr lang="en-US" smtClean="0"/>
              <a:t>AE17-Astronomicial Ada</a:t>
            </a:r>
            <a:endParaRPr lang="en-US"/>
          </a:p>
        </p:txBody>
      </p:sp>
      <p:sp>
        <p:nvSpPr>
          <p:cNvPr id="3" name="Footer Placeholder 2"/>
          <p:cNvSpPr>
            <a:spLocks noGrp="1"/>
          </p:cNvSpPr>
          <p:nvPr>
            <p:ph type="ftr" sz="quarter" idx="11"/>
          </p:nvPr>
        </p:nvSpPr>
        <p:spPr/>
        <p:txBody>
          <a:bodyPr/>
          <a:lstStyle/>
          <a:p>
            <a:r>
              <a:rPr lang="en-US" smtClean="0"/>
              <a:t>White Elephant GmbH</a:t>
            </a:r>
            <a:endParaRPr lang="en-US"/>
          </a:p>
        </p:txBody>
      </p:sp>
      <p:sp>
        <p:nvSpPr>
          <p:cNvPr id="5" name="Slide Number Placeholder 4"/>
          <p:cNvSpPr>
            <a:spLocks noGrp="1"/>
          </p:cNvSpPr>
          <p:nvPr>
            <p:ph type="sldNum" sz="quarter" idx="12"/>
          </p:nvPr>
        </p:nvSpPr>
        <p:spPr/>
        <p:txBody>
          <a:bodyPr/>
          <a:lstStyle/>
          <a:p>
            <a:fld id="{DD1D39BB-9209-C24A-862A-9F342DE0CBB3}" type="slidenum">
              <a:rPr lang="en-US" smtClean="0"/>
              <a:t>5</a:t>
            </a:fld>
            <a:endParaRPr lang="en-US"/>
          </a:p>
        </p:txBody>
      </p:sp>
      <p:sp>
        <p:nvSpPr>
          <p:cNvPr id="9" name="TextBox 8"/>
          <p:cNvSpPr txBox="1"/>
          <p:nvPr/>
        </p:nvSpPr>
        <p:spPr>
          <a:xfrm>
            <a:off x="2732496" y="5020574"/>
            <a:ext cx="3287304" cy="646331"/>
          </a:xfrm>
          <a:prstGeom prst="rect">
            <a:avLst/>
          </a:prstGeom>
          <a:noFill/>
        </p:spPr>
        <p:txBody>
          <a:bodyPr wrap="square" rtlCol="0">
            <a:spAutoFit/>
          </a:bodyPr>
          <a:lstStyle/>
          <a:p>
            <a:r>
              <a:rPr lang="en-US" dirty="0" smtClean="0"/>
              <a:t>So it can be told where to go and what to follow</a:t>
            </a:r>
            <a:endParaRPr lang="en-GB" dirty="0"/>
          </a:p>
        </p:txBody>
      </p:sp>
      <p:sp>
        <p:nvSpPr>
          <p:cNvPr id="10" name="TextBox 9"/>
          <p:cNvSpPr txBox="1"/>
          <p:nvPr/>
        </p:nvSpPr>
        <p:spPr>
          <a:xfrm>
            <a:off x="5114119" y="1048037"/>
            <a:ext cx="3407435" cy="369332"/>
          </a:xfrm>
          <a:prstGeom prst="rect">
            <a:avLst/>
          </a:prstGeom>
          <a:noFill/>
        </p:spPr>
        <p:txBody>
          <a:bodyPr wrap="square" rtlCol="0">
            <a:spAutoFit/>
          </a:bodyPr>
          <a:lstStyle/>
          <a:p>
            <a:r>
              <a:rPr lang="en-US" dirty="0" smtClean="0"/>
              <a:t>What is in the night sky and where</a:t>
            </a:r>
            <a:endParaRPr lang="en-GB" dirty="0"/>
          </a:p>
        </p:txBody>
      </p:sp>
      <p:sp>
        <p:nvSpPr>
          <p:cNvPr id="11" name="TextBox 10"/>
          <p:cNvSpPr txBox="1"/>
          <p:nvPr/>
        </p:nvSpPr>
        <p:spPr>
          <a:xfrm>
            <a:off x="6176513" y="3390192"/>
            <a:ext cx="2130726" cy="646331"/>
          </a:xfrm>
          <a:prstGeom prst="rect">
            <a:avLst/>
          </a:prstGeom>
          <a:noFill/>
        </p:spPr>
        <p:txBody>
          <a:bodyPr wrap="square" rtlCol="0">
            <a:spAutoFit/>
          </a:bodyPr>
          <a:lstStyle/>
          <a:p>
            <a:r>
              <a:rPr lang="en-US" dirty="0" smtClean="0"/>
              <a:t>A method to control telescope motors</a:t>
            </a:r>
            <a:endParaRPr lang="en-GB" dirty="0"/>
          </a:p>
        </p:txBody>
      </p:sp>
      <p:sp>
        <p:nvSpPr>
          <p:cNvPr id="12" name="TextBox 11"/>
          <p:cNvSpPr txBox="1"/>
          <p:nvPr/>
        </p:nvSpPr>
        <p:spPr>
          <a:xfrm>
            <a:off x="776377" y="3390192"/>
            <a:ext cx="1814423" cy="646331"/>
          </a:xfrm>
          <a:prstGeom prst="rect">
            <a:avLst/>
          </a:prstGeom>
          <a:noFill/>
        </p:spPr>
        <p:txBody>
          <a:bodyPr wrap="square" rtlCol="0">
            <a:spAutoFit/>
          </a:bodyPr>
          <a:lstStyle/>
          <a:p>
            <a:r>
              <a:rPr lang="en-US" dirty="0" smtClean="0"/>
              <a:t>Open source PC</a:t>
            </a:r>
          </a:p>
          <a:p>
            <a:r>
              <a:rPr lang="en-US" dirty="0" smtClean="0"/>
              <a:t>Planetarium</a:t>
            </a:r>
            <a:endParaRPr lang="en-GB" dirty="0"/>
          </a:p>
        </p:txBody>
      </p:sp>
      <p:sp>
        <p:nvSpPr>
          <p:cNvPr id="7" name="TextBox 6"/>
          <p:cNvSpPr txBox="1"/>
          <p:nvPr/>
        </p:nvSpPr>
        <p:spPr>
          <a:xfrm>
            <a:off x="3573713" y="2882360"/>
            <a:ext cx="1829050" cy="646331"/>
          </a:xfrm>
          <a:prstGeom prst="rect">
            <a:avLst/>
          </a:prstGeom>
          <a:noFill/>
        </p:spPr>
        <p:txBody>
          <a:bodyPr wrap="square" rtlCol="0">
            <a:spAutoFit/>
          </a:bodyPr>
          <a:lstStyle/>
          <a:p>
            <a:r>
              <a:rPr lang="en-US" dirty="0" smtClean="0">
                <a:solidFill>
                  <a:schemeClr val="bg1"/>
                </a:solidFill>
              </a:rPr>
              <a:t>Control program written in Ada</a:t>
            </a:r>
            <a:endParaRPr lang="en-GB" dirty="0">
              <a:solidFill>
                <a:schemeClr val="bg1"/>
              </a:solidFill>
            </a:endParaRPr>
          </a:p>
        </p:txBody>
      </p:sp>
      <p:sp>
        <p:nvSpPr>
          <p:cNvPr id="22" name="TextBox 21"/>
          <p:cNvSpPr txBox="1"/>
          <p:nvPr/>
        </p:nvSpPr>
        <p:spPr>
          <a:xfrm>
            <a:off x="3860339" y="2493917"/>
            <a:ext cx="1144402" cy="369332"/>
          </a:xfrm>
          <a:prstGeom prst="rect">
            <a:avLst/>
          </a:prstGeom>
          <a:noFill/>
        </p:spPr>
        <p:txBody>
          <a:bodyPr wrap="square" rtlCol="0">
            <a:spAutoFit/>
          </a:bodyPr>
          <a:lstStyle/>
          <a:p>
            <a:r>
              <a:rPr lang="en-US" dirty="0" err="1" smtClean="0">
                <a:solidFill>
                  <a:schemeClr val="bg1"/>
                </a:solidFill>
              </a:rPr>
              <a:t>SkyTrack</a:t>
            </a:r>
            <a:endParaRPr lang="en-GB" dirty="0">
              <a:solidFill>
                <a:schemeClr val="bg1"/>
              </a:solidFill>
            </a:endParaRPr>
          </a:p>
        </p:txBody>
      </p:sp>
    </p:spTree>
    <p:extLst>
      <p:ext uri="{BB962C8B-B14F-4D97-AF65-F5344CB8AC3E}">
        <p14:creationId xmlns:p14="http://schemas.microsoft.com/office/powerpoint/2010/main" val="42404396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7" grpId="0"/>
      <p:bldP spid="20" grpId="0"/>
      <p:bldP spid="9" grpId="0"/>
      <p:bldP spid="10" grpId="0"/>
      <p:bldP spid="11" grpId="0"/>
      <p:bldP spid="12" grpId="0"/>
      <p:bldP spid="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GB"/>
          </a:p>
        </p:txBody>
      </p:sp>
      <p:sp>
        <p:nvSpPr>
          <p:cNvPr id="3" name="Content Placeholder 2"/>
          <p:cNvSpPr>
            <a:spLocks noGrp="1"/>
          </p:cNvSpPr>
          <p:nvPr>
            <p:ph idx="1"/>
          </p:nvPr>
        </p:nvSpPr>
        <p:spPr>
          <a:xfrm>
            <a:off x="457200" y="1398824"/>
            <a:ext cx="8229600" cy="1231430"/>
          </a:xfrm>
        </p:spPr>
        <p:txBody>
          <a:bodyPr>
            <a:noAutofit/>
          </a:bodyPr>
          <a:lstStyle/>
          <a:p>
            <a:pPr marL="0" indent="0">
              <a:buNone/>
            </a:pPr>
            <a:r>
              <a:rPr lang="en-GB" sz="2400" dirty="0" smtClean="0"/>
              <a:t>We were successful </a:t>
            </a:r>
            <a:r>
              <a:rPr lang="mr-IN" sz="2400" dirty="0" smtClean="0"/>
              <a:t>–</a:t>
            </a:r>
            <a:r>
              <a:rPr lang="en-GB" sz="2400" dirty="0" smtClean="0"/>
              <a:t> </a:t>
            </a:r>
            <a:r>
              <a:rPr lang="en-GB" sz="2400" dirty="0" err="1" smtClean="0"/>
              <a:t>StarTrack</a:t>
            </a:r>
            <a:r>
              <a:rPr lang="en-GB" sz="2400" dirty="0" smtClean="0"/>
              <a:t> is available on all three of our chosen platforms with over 99% of the code platform independent.</a:t>
            </a:r>
            <a:endParaRPr lang="en-GB" sz="2400"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50</a:t>
            </a:fld>
            <a:endParaRPr lang="en-US"/>
          </a:p>
        </p:txBody>
      </p:sp>
      <p:sp>
        <p:nvSpPr>
          <p:cNvPr id="7" name="Content Placeholder 2"/>
          <p:cNvSpPr txBox="1">
            <a:spLocks/>
          </p:cNvSpPr>
          <p:nvPr/>
        </p:nvSpPr>
        <p:spPr>
          <a:xfrm>
            <a:off x="457200" y="2927577"/>
            <a:ext cx="8229600" cy="59625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de-CH" sz="2400" dirty="0" err="1" smtClean="0">
                <a:solidFill>
                  <a:srgbClr val="0000FF"/>
                </a:solidFill>
              </a:rPr>
              <a:t>Unfortunately</a:t>
            </a:r>
            <a:r>
              <a:rPr lang="de-CH" sz="2400" dirty="0" smtClean="0">
                <a:solidFill>
                  <a:srgbClr val="0000FF"/>
                </a:solidFill>
              </a:rPr>
              <a:t> NOT 100%</a:t>
            </a:r>
            <a:endParaRPr lang="en-GB" sz="2400" dirty="0">
              <a:solidFill>
                <a:srgbClr val="0000FF"/>
              </a:solidFill>
            </a:endParaRPr>
          </a:p>
        </p:txBody>
      </p:sp>
      <p:sp>
        <p:nvSpPr>
          <p:cNvPr id="8" name="Content Placeholder 2"/>
          <p:cNvSpPr txBox="1">
            <a:spLocks/>
          </p:cNvSpPr>
          <p:nvPr/>
        </p:nvSpPr>
        <p:spPr>
          <a:xfrm>
            <a:off x="457200" y="2600123"/>
            <a:ext cx="8229600" cy="59625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de-CH" sz="2400" dirty="0" smtClean="0">
                <a:solidFill>
                  <a:srgbClr val="0000FF"/>
                </a:solidFill>
              </a:rPr>
              <a:t>But...</a:t>
            </a:r>
            <a:endParaRPr lang="en-GB" sz="2400" dirty="0">
              <a:solidFill>
                <a:srgbClr val="0000FF"/>
              </a:solidFill>
            </a:endParaRPr>
          </a:p>
        </p:txBody>
      </p:sp>
      <p:sp>
        <p:nvSpPr>
          <p:cNvPr id="9" name="Content Placeholder 2"/>
          <p:cNvSpPr txBox="1">
            <a:spLocks/>
          </p:cNvSpPr>
          <p:nvPr/>
        </p:nvSpPr>
        <p:spPr>
          <a:xfrm>
            <a:off x="457200" y="3811607"/>
            <a:ext cx="8229600" cy="59625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de-CH" sz="2400" dirty="0" err="1" smtClean="0">
                <a:solidFill>
                  <a:srgbClr val="008000"/>
                </a:solidFill>
              </a:rPr>
              <a:t>And</a:t>
            </a:r>
            <a:r>
              <a:rPr lang="de-CH" sz="2400" dirty="0" smtClean="0">
                <a:solidFill>
                  <a:srgbClr val="008000"/>
                </a:solidFill>
              </a:rPr>
              <a:t>...</a:t>
            </a:r>
            <a:endParaRPr lang="en-GB" sz="2400" dirty="0">
              <a:solidFill>
                <a:srgbClr val="008000"/>
              </a:solidFill>
            </a:endParaRPr>
          </a:p>
        </p:txBody>
      </p:sp>
      <p:sp>
        <p:nvSpPr>
          <p:cNvPr id="10" name="Content Placeholder 2"/>
          <p:cNvSpPr txBox="1">
            <a:spLocks/>
          </p:cNvSpPr>
          <p:nvPr/>
        </p:nvSpPr>
        <p:spPr>
          <a:xfrm>
            <a:off x="457200" y="4166179"/>
            <a:ext cx="8229600" cy="13935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de-CH" sz="2400" dirty="0" err="1" smtClean="0">
                <a:solidFill>
                  <a:srgbClr val="008000"/>
                </a:solidFill>
              </a:rPr>
              <a:t>Gnat.Sockets</a:t>
            </a:r>
            <a:r>
              <a:rPr lang="de-CH" sz="2400" dirty="0" smtClean="0">
                <a:solidFill>
                  <a:srgbClr val="008000"/>
                </a:solidFill>
              </a:rPr>
              <a:t> was </a:t>
            </a:r>
            <a:r>
              <a:rPr lang="de-CH" sz="2400" dirty="0" err="1" smtClean="0">
                <a:solidFill>
                  <a:srgbClr val="008000"/>
                </a:solidFill>
              </a:rPr>
              <a:t>far</a:t>
            </a:r>
            <a:r>
              <a:rPr lang="de-CH" sz="2400" dirty="0" smtClean="0">
                <a:solidFill>
                  <a:srgbClr val="008000"/>
                </a:solidFill>
              </a:rPr>
              <a:t> </a:t>
            </a:r>
            <a:r>
              <a:rPr lang="de-CH" sz="2400" dirty="0" err="1" smtClean="0">
                <a:solidFill>
                  <a:srgbClr val="008000"/>
                </a:solidFill>
              </a:rPr>
              <a:t>from</a:t>
            </a:r>
            <a:r>
              <a:rPr lang="de-CH" sz="2400" dirty="0" smtClean="0">
                <a:solidFill>
                  <a:srgbClr val="008000"/>
                </a:solidFill>
              </a:rPr>
              <a:t> ideal.</a:t>
            </a:r>
          </a:p>
          <a:p>
            <a:pPr marL="457200" indent="-457200">
              <a:buAutoNum type="arabicParenR"/>
            </a:pPr>
            <a:r>
              <a:rPr lang="en-GB" sz="2400" dirty="0" smtClean="0">
                <a:solidFill>
                  <a:srgbClr val="008000"/>
                </a:solidFill>
              </a:rPr>
              <a:t>Poor design (based on Berkeley sockets?)</a:t>
            </a:r>
          </a:p>
          <a:p>
            <a:pPr marL="457200" indent="-457200">
              <a:buAutoNum type="arabicParenR"/>
            </a:pPr>
            <a:r>
              <a:rPr lang="en-GB" sz="2400" dirty="0" smtClean="0">
                <a:solidFill>
                  <a:srgbClr val="008000"/>
                </a:solidFill>
              </a:rPr>
              <a:t>No support for IP6</a:t>
            </a:r>
            <a:endParaRPr lang="en-GB" sz="2400" dirty="0">
              <a:solidFill>
                <a:srgbClr val="008000"/>
              </a:solidFill>
            </a:endParaRPr>
          </a:p>
        </p:txBody>
      </p:sp>
      <p:sp>
        <p:nvSpPr>
          <p:cNvPr id="11" name="Content Placeholder 2"/>
          <p:cNvSpPr txBox="1">
            <a:spLocks/>
          </p:cNvSpPr>
          <p:nvPr/>
        </p:nvSpPr>
        <p:spPr>
          <a:xfrm>
            <a:off x="457200" y="5559778"/>
            <a:ext cx="8229600" cy="59625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de-CH" sz="2400" dirty="0" err="1" smtClean="0">
                <a:solidFill>
                  <a:srgbClr val="008000"/>
                </a:solidFill>
              </a:rPr>
              <a:t>We</a:t>
            </a:r>
            <a:r>
              <a:rPr lang="de-CH" sz="2400" dirty="0" smtClean="0">
                <a:solidFill>
                  <a:srgbClr val="008000"/>
                </a:solidFill>
              </a:rPr>
              <a:t> </a:t>
            </a:r>
            <a:r>
              <a:rPr lang="de-CH" sz="2400" dirty="0" err="1" smtClean="0">
                <a:solidFill>
                  <a:srgbClr val="008000"/>
                </a:solidFill>
              </a:rPr>
              <a:t>think</a:t>
            </a:r>
            <a:r>
              <a:rPr lang="de-CH" sz="2400" dirty="0" smtClean="0">
                <a:solidFill>
                  <a:srgbClr val="008000"/>
                </a:solidFill>
              </a:rPr>
              <a:t> </a:t>
            </a:r>
            <a:r>
              <a:rPr lang="de-CH" sz="2400" dirty="0" err="1" smtClean="0">
                <a:solidFill>
                  <a:srgbClr val="008000"/>
                </a:solidFill>
              </a:rPr>
              <a:t>that</a:t>
            </a:r>
            <a:r>
              <a:rPr lang="de-CH" sz="2400" dirty="0" smtClean="0">
                <a:solidFill>
                  <a:srgbClr val="008000"/>
                </a:solidFill>
              </a:rPr>
              <a:t> </a:t>
            </a:r>
            <a:r>
              <a:rPr lang="de-CH" sz="2400" dirty="0" err="1" smtClean="0">
                <a:solidFill>
                  <a:srgbClr val="008000"/>
                </a:solidFill>
              </a:rPr>
              <a:t>networking</a:t>
            </a:r>
            <a:r>
              <a:rPr lang="de-CH" sz="2400" dirty="0" smtClean="0">
                <a:solidFill>
                  <a:srgbClr val="008000"/>
                </a:solidFill>
              </a:rPr>
              <a:t> </a:t>
            </a:r>
            <a:r>
              <a:rPr lang="de-CH" sz="2400" dirty="0" err="1" smtClean="0">
                <a:solidFill>
                  <a:srgbClr val="008000"/>
                </a:solidFill>
              </a:rPr>
              <a:t>should</a:t>
            </a:r>
            <a:r>
              <a:rPr lang="de-CH" sz="2400" dirty="0" smtClean="0">
                <a:solidFill>
                  <a:srgbClr val="008000"/>
                </a:solidFill>
              </a:rPr>
              <a:t> </a:t>
            </a:r>
            <a:r>
              <a:rPr lang="de-CH" sz="2400" dirty="0" err="1" smtClean="0">
                <a:solidFill>
                  <a:srgbClr val="008000"/>
                </a:solidFill>
              </a:rPr>
              <a:t>be</a:t>
            </a:r>
            <a:r>
              <a:rPr lang="de-CH" sz="2400" dirty="0" smtClean="0">
                <a:solidFill>
                  <a:srgbClr val="008000"/>
                </a:solidFill>
              </a:rPr>
              <a:t> </a:t>
            </a:r>
            <a:r>
              <a:rPr lang="de-CH" sz="2400" dirty="0" err="1" smtClean="0">
                <a:solidFill>
                  <a:srgbClr val="008000"/>
                </a:solidFill>
              </a:rPr>
              <a:t>part</a:t>
            </a:r>
            <a:r>
              <a:rPr lang="de-CH" sz="2400" dirty="0" smtClean="0">
                <a:solidFill>
                  <a:srgbClr val="008000"/>
                </a:solidFill>
              </a:rPr>
              <a:t> </a:t>
            </a:r>
            <a:r>
              <a:rPr lang="de-CH" sz="2400" dirty="0" err="1" smtClean="0">
                <a:solidFill>
                  <a:srgbClr val="008000"/>
                </a:solidFill>
              </a:rPr>
              <a:t>of</a:t>
            </a:r>
            <a:r>
              <a:rPr lang="de-CH" sz="2400" dirty="0" smtClean="0">
                <a:solidFill>
                  <a:srgbClr val="008000"/>
                </a:solidFill>
              </a:rPr>
              <a:t> </a:t>
            </a:r>
            <a:r>
              <a:rPr lang="de-CH" sz="2400" dirty="0" err="1" smtClean="0">
                <a:solidFill>
                  <a:srgbClr val="008000"/>
                </a:solidFill>
              </a:rPr>
              <a:t>the</a:t>
            </a:r>
            <a:r>
              <a:rPr lang="de-CH" sz="2400" dirty="0" smtClean="0">
                <a:solidFill>
                  <a:srgbClr val="008000"/>
                </a:solidFill>
              </a:rPr>
              <a:t> </a:t>
            </a:r>
            <a:r>
              <a:rPr lang="de-CH" sz="2400" dirty="0" smtClean="0">
                <a:solidFill>
                  <a:srgbClr val="008000"/>
                </a:solidFill>
              </a:rPr>
              <a:t>Ada </a:t>
            </a:r>
            <a:r>
              <a:rPr lang="de-CH" sz="2400" dirty="0" err="1" smtClean="0">
                <a:solidFill>
                  <a:srgbClr val="008000"/>
                </a:solidFill>
              </a:rPr>
              <a:t>language</a:t>
            </a:r>
            <a:r>
              <a:rPr lang="de-CH" sz="2400" dirty="0" smtClean="0">
                <a:solidFill>
                  <a:srgbClr val="008000"/>
                </a:solidFill>
              </a:rPr>
              <a:t>.</a:t>
            </a:r>
            <a:endParaRPr lang="en-GB" sz="2400" dirty="0">
              <a:solidFill>
                <a:srgbClr val="008000"/>
              </a:solidFill>
            </a:endParaRPr>
          </a:p>
        </p:txBody>
      </p:sp>
      <p:sp>
        <p:nvSpPr>
          <p:cNvPr id="12" name="Content Placeholder 2"/>
          <p:cNvSpPr txBox="1">
            <a:spLocks/>
          </p:cNvSpPr>
          <p:nvPr/>
        </p:nvSpPr>
        <p:spPr>
          <a:xfrm>
            <a:off x="457200" y="3263334"/>
            <a:ext cx="8229600" cy="59625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de-CH" sz="2400" dirty="0" err="1">
                <a:solidFill>
                  <a:srgbClr val="0000FF"/>
                </a:solidFill>
              </a:rPr>
              <a:t>W</a:t>
            </a:r>
            <a:r>
              <a:rPr lang="de-CH" sz="2400" dirty="0" err="1" smtClean="0">
                <a:solidFill>
                  <a:srgbClr val="0000FF"/>
                </a:solidFill>
              </a:rPr>
              <a:t>e</a:t>
            </a:r>
            <a:r>
              <a:rPr lang="de-CH" sz="2400" dirty="0" smtClean="0">
                <a:solidFill>
                  <a:srgbClr val="0000FF"/>
                </a:solidFill>
              </a:rPr>
              <a:t> </a:t>
            </a:r>
            <a:r>
              <a:rPr lang="de-CH" sz="2400" dirty="0" err="1" smtClean="0">
                <a:solidFill>
                  <a:srgbClr val="0000FF"/>
                </a:solidFill>
              </a:rPr>
              <a:t>think</a:t>
            </a:r>
            <a:r>
              <a:rPr lang="de-CH" sz="2400" dirty="0" smtClean="0">
                <a:solidFill>
                  <a:srgbClr val="0000FF"/>
                </a:solidFill>
              </a:rPr>
              <a:t> </a:t>
            </a:r>
            <a:r>
              <a:rPr lang="de-CH" sz="2400" dirty="0" err="1" smtClean="0">
                <a:solidFill>
                  <a:srgbClr val="0000FF"/>
                </a:solidFill>
              </a:rPr>
              <a:t>that</a:t>
            </a:r>
            <a:r>
              <a:rPr lang="de-CH" sz="2400" dirty="0" smtClean="0">
                <a:solidFill>
                  <a:srgbClr val="0000FF"/>
                </a:solidFill>
              </a:rPr>
              <a:t> </a:t>
            </a:r>
            <a:r>
              <a:rPr lang="de-CH" sz="2400" dirty="0" err="1">
                <a:solidFill>
                  <a:srgbClr val="0000FF"/>
                </a:solidFill>
              </a:rPr>
              <a:t>r</a:t>
            </a:r>
            <a:r>
              <a:rPr lang="de-CH" sz="2400" dirty="0" err="1" smtClean="0">
                <a:solidFill>
                  <a:srgbClr val="0000FF"/>
                </a:solidFill>
              </a:rPr>
              <a:t>outines</a:t>
            </a:r>
            <a:r>
              <a:rPr lang="de-CH" sz="2400" dirty="0" smtClean="0">
                <a:solidFill>
                  <a:srgbClr val="0000FF"/>
                </a:solidFill>
              </a:rPr>
              <a:t> </a:t>
            </a:r>
            <a:r>
              <a:rPr lang="de-CH" sz="2400" dirty="0" err="1" smtClean="0">
                <a:solidFill>
                  <a:srgbClr val="0000FF"/>
                </a:solidFill>
              </a:rPr>
              <a:t>are</a:t>
            </a:r>
            <a:r>
              <a:rPr lang="de-CH" sz="2400" dirty="0" smtClean="0">
                <a:solidFill>
                  <a:srgbClr val="0000FF"/>
                </a:solidFill>
              </a:rPr>
              <a:t> </a:t>
            </a:r>
            <a:r>
              <a:rPr lang="de-CH" sz="2400" dirty="0" err="1" smtClean="0">
                <a:solidFill>
                  <a:srgbClr val="0000FF"/>
                </a:solidFill>
              </a:rPr>
              <a:t>missing</a:t>
            </a:r>
            <a:r>
              <a:rPr lang="de-CH" sz="2400" dirty="0" smtClean="0">
                <a:solidFill>
                  <a:srgbClr val="0000FF"/>
                </a:solidFill>
              </a:rPr>
              <a:t> </a:t>
            </a:r>
            <a:r>
              <a:rPr lang="de-CH" sz="2400" dirty="0" err="1" smtClean="0">
                <a:solidFill>
                  <a:srgbClr val="0000FF"/>
                </a:solidFill>
              </a:rPr>
              <a:t>from</a:t>
            </a:r>
            <a:r>
              <a:rPr lang="de-CH" sz="2400" dirty="0" smtClean="0">
                <a:solidFill>
                  <a:srgbClr val="0000FF"/>
                </a:solidFill>
              </a:rPr>
              <a:t> </a:t>
            </a:r>
            <a:r>
              <a:rPr lang="de-CH" sz="2400" dirty="0" err="1" smtClean="0">
                <a:solidFill>
                  <a:srgbClr val="0000FF"/>
                </a:solidFill>
              </a:rPr>
              <a:t>the</a:t>
            </a:r>
            <a:r>
              <a:rPr lang="de-CH" sz="2400" dirty="0" smtClean="0">
                <a:solidFill>
                  <a:srgbClr val="0000FF"/>
                </a:solidFill>
              </a:rPr>
              <a:t> Ada </a:t>
            </a:r>
            <a:r>
              <a:rPr lang="de-CH" sz="2400" dirty="0" err="1" smtClean="0">
                <a:solidFill>
                  <a:srgbClr val="0000FF"/>
                </a:solidFill>
              </a:rPr>
              <a:t>library</a:t>
            </a:r>
            <a:r>
              <a:rPr lang="de-CH" sz="2400" dirty="0">
                <a:solidFill>
                  <a:srgbClr val="0000FF"/>
                </a:solidFill>
              </a:rPr>
              <a:t>.</a:t>
            </a:r>
            <a:endParaRPr lang="de-CH" sz="2400" dirty="0" smtClean="0">
              <a:solidFill>
                <a:srgbClr val="0000FF"/>
              </a:solidFill>
            </a:endParaRPr>
          </a:p>
        </p:txBody>
      </p:sp>
    </p:spTree>
    <p:extLst>
      <p:ext uri="{BB962C8B-B14F-4D97-AF65-F5344CB8AC3E}">
        <p14:creationId xmlns:p14="http://schemas.microsoft.com/office/powerpoint/2010/main" val="24737204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t>
            </a:r>
            <a:endParaRPr lang="en-GB" dirty="0"/>
          </a:p>
        </p:txBody>
      </p:sp>
      <p:sp>
        <p:nvSpPr>
          <p:cNvPr id="3" name="Content Placeholder 2"/>
          <p:cNvSpPr>
            <a:spLocks noGrp="1"/>
          </p:cNvSpPr>
          <p:nvPr>
            <p:ph idx="1"/>
          </p:nvPr>
        </p:nvSpPr>
        <p:spPr>
          <a:xfrm>
            <a:off x="457200" y="1812750"/>
            <a:ext cx="8229600" cy="736657"/>
          </a:xfrm>
        </p:spPr>
        <p:txBody>
          <a:bodyPr>
            <a:noAutofit/>
          </a:bodyPr>
          <a:lstStyle/>
          <a:p>
            <a:pPr marL="0" indent="0">
              <a:buNone/>
            </a:pPr>
            <a:r>
              <a:rPr lang="de-CH" dirty="0" err="1" smtClean="0"/>
              <a:t>Questions</a:t>
            </a:r>
            <a:r>
              <a:rPr lang="de-CH" dirty="0" smtClean="0"/>
              <a:t>?</a:t>
            </a:r>
            <a:endParaRPr lang="en-US"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51</a:t>
            </a:fld>
            <a:endParaRPr lang="en-US"/>
          </a:p>
        </p:txBody>
      </p:sp>
    </p:spTree>
    <p:extLst>
      <p:ext uri="{BB962C8B-B14F-4D97-AF65-F5344CB8AC3E}">
        <p14:creationId xmlns:p14="http://schemas.microsoft.com/office/powerpoint/2010/main" val="7127645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1" y="319494"/>
            <a:ext cx="8127124" cy="6036856"/>
          </a:xfrm>
        </p:spPr>
      </p:pic>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6</a:t>
            </a:fld>
            <a:endParaRPr lang="en-US"/>
          </a:p>
        </p:txBody>
      </p:sp>
    </p:spTree>
    <p:extLst>
      <p:ext uri="{BB962C8B-B14F-4D97-AF65-F5344CB8AC3E}">
        <p14:creationId xmlns:p14="http://schemas.microsoft.com/office/powerpoint/2010/main" val="1282257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563" y="835355"/>
            <a:ext cx="8229600" cy="1143000"/>
          </a:xfrm>
        </p:spPr>
        <p:txBody>
          <a:bodyPr/>
          <a:lstStyle/>
          <a:p>
            <a:r>
              <a:rPr lang="en-US" dirty="0" smtClean="0"/>
              <a:t>Originally written for MS-Windows</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7</a:t>
            </a:fld>
            <a:endParaRPr lang="en-US"/>
          </a:p>
        </p:txBody>
      </p:sp>
      <p:sp>
        <p:nvSpPr>
          <p:cNvPr id="7" name="Title 1"/>
          <p:cNvSpPr txBox="1">
            <a:spLocks/>
          </p:cNvSpPr>
          <p:nvPr/>
        </p:nvSpPr>
        <p:spPr>
          <a:xfrm>
            <a:off x="379563" y="2147320"/>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Could it be ported to other operating systems?</a:t>
            </a:r>
            <a:endParaRPr lang="en-GB" dirty="0"/>
          </a:p>
        </p:txBody>
      </p:sp>
      <p:sp>
        <p:nvSpPr>
          <p:cNvPr id="8" name="Title 1"/>
          <p:cNvSpPr txBox="1">
            <a:spLocks/>
          </p:cNvSpPr>
          <p:nvPr/>
        </p:nvSpPr>
        <p:spPr>
          <a:xfrm>
            <a:off x="379563" y="3569928"/>
            <a:ext cx="8229600" cy="1890593"/>
          </a:xfrm>
          <a:prstGeom prst="rect">
            <a:avLst/>
          </a:prstGeom>
        </p:spPr>
        <p:txBody>
          <a:bodyPr vert="horz" lIns="91440" tIns="45720" rIns="91440" bIns="45720" rtlCol="0" anchor="ctr">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Majority of code and know-how is not operating system specific so why limit ourselves to Windows?</a:t>
            </a:r>
            <a:endParaRPr lang="en-GB" dirty="0"/>
          </a:p>
        </p:txBody>
      </p:sp>
    </p:spTree>
    <p:extLst>
      <p:ext uri="{BB962C8B-B14F-4D97-AF65-F5344CB8AC3E}">
        <p14:creationId xmlns:p14="http://schemas.microsoft.com/office/powerpoint/2010/main" val="40300710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Should be easy</a:t>
            </a:r>
            <a:endParaRPr lang="en-GB" dirty="0"/>
          </a:p>
        </p:txBody>
      </p:sp>
      <p:sp>
        <p:nvSpPr>
          <p:cNvPr id="3" name="Content Placeholder 2"/>
          <p:cNvSpPr>
            <a:spLocks noGrp="1"/>
          </p:cNvSpPr>
          <p:nvPr>
            <p:ph idx="1"/>
          </p:nvPr>
        </p:nvSpPr>
        <p:spPr/>
        <p:txBody>
          <a:bodyPr/>
          <a:lstStyle/>
          <a:p>
            <a:r>
              <a:rPr lang="en-US" dirty="0" smtClean="0"/>
              <a:t>Tasks are part of </a:t>
            </a:r>
            <a:r>
              <a:rPr lang="en-US" smtClean="0"/>
              <a:t>the Ada language</a:t>
            </a:r>
            <a:r>
              <a:rPr lang="en-US" dirty="0" smtClean="0"/>
              <a:t/>
            </a:r>
            <a:br>
              <a:rPr lang="en-US" dirty="0" smtClean="0"/>
            </a:br>
            <a:r>
              <a:rPr lang="en-US" dirty="0" smtClean="0"/>
              <a:t>(doesn’t use OS specific libraries to create threads and protected objects)</a:t>
            </a:r>
          </a:p>
          <a:p>
            <a:r>
              <a:rPr lang="en-US" dirty="0" smtClean="0"/>
              <a:t>Compilers for Windows, Linux and OSX</a:t>
            </a:r>
          </a:p>
          <a:p>
            <a:r>
              <a:rPr lang="en-US" dirty="0" smtClean="0"/>
              <a:t>What the language doesn’t supply is mostly provided by packages that have been implemented on various platforms.</a:t>
            </a:r>
          </a:p>
          <a:p>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8</a:t>
            </a:fld>
            <a:endParaRPr lang="en-US"/>
          </a:p>
        </p:txBody>
      </p:sp>
    </p:spTree>
    <p:extLst>
      <p:ext uri="{BB962C8B-B14F-4D97-AF65-F5344CB8AC3E}">
        <p14:creationId xmlns:p14="http://schemas.microsoft.com/office/powerpoint/2010/main" val="33755090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5415" y="1034870"/>
            <a:ext cx="7772400" cy="1470025"/>
          </a:xfrm>
        </p:spPr>
        <p:txBody>
          <a:bodyPr/>
          <a:lstStyle/>
          <a:p>
            <a:r>
              <a:rPr lang="en-US" dirty="0" smtClean="0"/>
              <a:t>However it wasn’t as easy as we thought it was going to be.</a:t>
            </a:r>
            <a:endParaRPr lang="en-GB" dirty="0"/>
          </a:p>
        </p:txBody>
      </p:sp>
      <p:sp>
        <p:nvSpPr>
          <p:cNvPr id="4" name="Date Placeholder 3"/>
          <p:cNvSpPr>
            <a:spLocks noGrp="1"/>
          </p:cNvSpPr>
          <p:nvPr>
            <p:ph type="dt" sz="half" idx="10"/>
          </p:nvPr>
        </p:nvSpPr>
        <p:spPr/>
        <p:txBody>
          <a:bodyPr/>
          <a:lstStyle/>
          <a:p>
            <a:r>
              <a:rPr lang="en-US" smtClean="0"/>
              <a:t>AE17-Astronomicial Ada</a:t>
            </a:r>
            <a:endParaRPr lang="en-US"/>
          </a:p>
        </p:txBody>
      </p:sp>
      <p:sp>
        <p:nvSpPr>
          <p:cNvPr id="5" name="Footer Placeholder 4"/>
          <p:cNvSpPr>
            <a:spLocks noGrp="1"/>
          </p:cNvSpPr>
          <p:nvPr>
            <p:ph type="ftr" sz="quarter" idx="11"/>
          </p:nvPr>
        </p:nvSpPr>
        <p:spPr/>
        <p:txBody>
          <a:bodyPr/>
          <a:lstStyle/>
          <a:p>
            <a:r>
              <a:rPr lang="en-US" smtClean="0"/>
              <a:t>White Elephant GmbH</a:t>
            </a:r>
            <a:endParaRPr lang="en-US"/>
          </a:p>
        </p:txBody>
      </p:sp>
      <p:sp>
        <p:nvSpPr>
          <p:cNvPr id="6" name="Slide Number Placeholder 5"/>
          <p:cNvSpPr>
            <a:spLocks noGrp="1"/>
          </p:cNvSpPr>
          <p:nvPr>
            <p:ph type="sldNum" sz="quarter" idx="12"/>
          </p:nvPr>
        </p:nvSpPr>
        <p:spPr/>
        <p:txBody>
          <a:bodyPr/>
          <a:lstStyle/>
          <a:p>
            <a:fld id="{DD1D39BB-9209-C24A-862A-9F342DE0CBB3}" type="slidenum">
              <a:rPr lang="en-US" smtClean="0"/>
              <a:t>9</a:t>
            </a:fld>
            <a:endParaRPr lang="en-US"/>
          </a:p>
        </p:txBody>
      </p:sp>
      <p:sp>
        <p:nvSpPr>
          <p:cNvPr id="7" name="Title 1"/>
          <p:cNvSpPr txBox="1">
            <a:spLocks/>
          </p:cNvSpPr>
          <p:nvPr/>
        </p:nvSpPr>
        <p:spPr>
          <a:xfrm>
            <a:off x="625415" y="3441640"/>
            <a:ext cx="7772400" cy="1470025"/>
          </a:xfrm>
          <a:prstGeom prst="rect">
            <a:avLst/>
          </a:prstGeom>
        </p:spPr>
        <p:txBody>
          <a:bodyPr vert="horz" lIns="91440" tIns="45720" rIns="91440" bIns="45720" rtlCol="0" anchor="ctr">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In this presentation I want to describe some of the difficulties and our solutions</a:t>
            </a:r>
            <a:endParaRPr lang="en-GB" dirty="0"/>
          </a:p>
        </p:txBody>
      </p:sp>
    </p:spTree>
    <p:extLst>
      <p:ext uri="{BB962C8B-B14F-4D97-AF65-F5344CB8AC3E}">
        <p14:creationId xmlns:p14="http://schemas.microsoft.com/office/powerpoint/2010/main" val="7865987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1330</TotalTime>
  <Words>3241</Words>
  <Application>Microsoft Macintosh PowerPoint</Application>
  <PresentationFormat>On-screen Show (4:3)</PresentationFormat>
  <Paragraphs>572</Paragraphs>
  <Slides>51</Slides>
  <Notes>1</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Astronomical Ada</vt:lpstr>
      <vt:lpstr>PowerPoint Presentation</vt:lpstr>
      <vt:lpstr>PowerPoint Presentation</vt:lpstr>
      <vt:lpstr>Background:</vt:lpstr>
      <vt:lpstr>PowerPoint Presentation</vt:lpstr>
      <vt:lpstr>PowerPoint Presentation</vt:lpstr>
      <vt:lpstr>Originally written for MS-Windows</vt:lpstr>
      <vt:lpstr>Should be easy</vt:lpstr>
      <vt:lpstr>However it wasn’t as easy as we thought it was going to be.</vt:lpstr>
      <vt:lpstr>Five areas of concern:</vt:lpstr>
      <vt:lpstr>1. Accessing the star database</vt:lpstr>
      <vt:lpstr>PowerPoint Presentation</vt:lpstr>
      <vt:lpstr>PowerPoint Presentation</vt:lpstr>
      <vt:lpstr>Advantages:</vt:lpstr>
      <vt:lpstr>2. GUI</vt:lpstr>
      <vt:lpstr>PowerPoint Presentation</vt:lpstr>
      <vt:lpstr>Windows</vt:lpstr>
      <vt:lpstr>Gtk</vt:lpstr>
      <vt:lpstr>Gtk – Two types of call</vt:lpstr>
      <vt:lpstr>Synchronous</vt:lpstr>
      <vt:lpstr>Coding</vt:lpstr>
      <vt:lpstr>Coding</vt:lpstr>
      <vt:lpstr>Coding</vt:lpstr>
      <vt:lpstr>Coding</vt:lpstr>
      <vt:lpstr>Coding</vt:lpstr>
      <vt:lpstr>Asynchronous</vt:lpstr>
      <vt:lpstr>Coding</vt:lpstr>
      <vt:lpstr>Coding</vt:lpstr>
      <vt:lpstr>Coding</vt:lpstr>
      <vt:lpstr>Coding</vt:lpstr>
      <vt:lpstr>Coding</vt:lpstr>
      <vt:lpstr>Coding</vt:lpstr>
      <vt:lpstr>But…</vt:lpstr>
      <vt:lpstr>PowerPoint Presentation</vt:lpstr>
      <vt:lpstr>PowerPoint Presentation</vt:lpstr>
      <vt:lpstr>3. UDP/IP</vt:lpstr>
      <vt:lpstr>Gnat Sockets</vt:lpstr>
      <vt:lpstr>UDP connections</vt:lpstr>
      <vt:lpstr>UDP connections</vt:lpstr>
      <vt:lpstr>UDP connections</vt:lpstr>
      <vt:lpstr>UDP connections</vt:lpstr>
      <vt:lpstr>UDP connections</vt:lpstr>
      <vt:lpstr>4. TCP/IP</vt:lpstr>
      <vt:lpstr>TCP/IP</vt:lpstr>
      <vt:lpstr>TCP/IP</vt:lpstr>
      <vt:lpstr>5. Other difficulties</vt:lpstr>
      <vt:lpstr>Who am I?</vt:lpstr>
      <vt:lpstr>PowerPoint Presentation</vt:lpstr>
      <vt:lpstr>PowerPoint Presentation</vt:lpstr>
      <vt:lpstr>Conclusion</vt:lpstr>
      <vt:lpstr>END</vt:lpstr>
    </vt:vector>
  </TitlesOfParts>
  <Company>White Elephant GmbH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Ahlan Marriott</dc:creator>
  <cp:lastModifiedBy>Ahlan Marriott</cp:lastModifiedBy>
  <cp:revision>110</cp:revision>
  <dcterms:created xsi:type="dcterms:W3CDTF">2017-05-07T16:23:15Z</dcterms:created>
  <dcterms:modified xsi:type="dcterms:W3CDTF">2017-06-10T12:27:27Z</dcterms:modified>
</cp:coreProperties>
</file>